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28"/>
  </p:notesMasterIdLst>
  <p:sldIdLst>
    <p:sldId id="256" r:id="rId2"/>
    <p:sldId id="257" r:id="rId3"/>
    <p:sldId id="258" r:id="rId4"/>
    <p:sldId id="275" r:id="rId5"/>
    <p:sldId id="277" r:id="rId6"/>
    <p:sldId id="278" r:id="rId7"/>
    <p:sldId id="262" r:id="rId8"/>
    <p:sldId id="280" r:id="rId9"/>
    <p:sldId id="288" r:id="rId10"/>
    <p:sldId id="289" r:id="rId11"/>
    <p:sldId id="259" r:id="rId12"/>
    <p:sldId id="286" r:id="rId13"/>
    <p:sldId id="287" r:id="rId14"/>
    <p:sldId id="265" r:id="rId15"/>
    <p:sldId id="282" r:id="rId16"/>
    <p:sldId id="293" r:id="rId17"/>
    <p:sldId id="283" r:id="rId18"/>
    <p:sldId id="285" r:id="rId19"/>
    <p:sldId id="294" r:id="rId20"/>
    <p:sldId id="291" r:id="rId21"/>
    <p:sldId id="292" r:id="rId22"/>
    <p:sldId id="295" r:id="rId23"/>
    <p:sldId id="296" r:id="rId24"/>
    <p:sldId id="276" r:id="rId25"/>
    <p:sldId id="290" r:id="rId26"/>
    <p:sldId id="268" r:id="rId27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3296"/>
    <a:srgbClr val="07D73D"/>
    <a:srgbClr val="08EA4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000" autoAdjust="0"/>
  </p:normalViewPr>
  <p:slideViewPr>
    <p:cSldViewPr>
      <p:cViewPr varScale="1">
        <p:scale>
          <a:sx n="98" d="100"/>
          <a:sy n="98" d="100"/>
        </p:scale>
        <p:origin x="-2004" y="-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9D634-4B1B-453C-819D-CAEC5438B009}" type="datetimeFigureOut">
              <a:rPr lang="de-DE" smtClean="0"/>
              <a:pPr/>
              <a:t>22.09.15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9D2A5-055C-4A88-B41D-1BC8CD0D817E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Willkommen zu</a:t>
            </a:r>
            <a:r>
              <a:rPr lang="de-DE" baseline="0" dirty="0" smtClean="0"/>
              <a:t> meiner</a:t>
            </a:r>
            <a:r>
              <a:rPr lang="de-DE" dirty="0" smtClean="0"/>
              <a:t> Abschlusspräsentation für</a:t>
            </a:r>
            <a:r>
              <a:rPr lang="de-DE" baseline="0" dirty="0" smtClean="0"/>
              <a:t> die Lehrveranstaltung Visual </a:t>
            </a:r>
            <a:r>
              <a:rPr lang="de-DE" baseline="0" dirty="0" err="1" smtClean="0"/>
              <a:t>Effects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10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Es</a:t>
            </a:r>
            <a:r>
              <a:rPr lang="de-DE" baseline="0" dirty="0" smtClean="0"/>
              <a:t> wurden auch mehrere Ansätze entwickelt, von denen allerdings nur der optimalste zum Einsatz kommt.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 und für sich leicht verständliche Transformation der </a:t>
            </a:r>
            <a:r>
              <a:rPr lang="de-DE" baseline="0" dirty="0" err="1" smtClean="0"/>
              <a:t>Vertexposition</a:t>
            </a:r>
            <a:r>
              <a:rPr lang="de-DE" baseline="0" dirty="0" smtClean="0"/>
              <a:t> und Normalen.</a:t>
            </a:r>
          </a:p>
          <a:p>
            <a:r>
              <a:rPr lang="de-DE" baseline="0" dirty="0" smtClean="0"/>
              <a:t>Beleuchtung wird ebenfalls im FS berechnet.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</a:t>
            </a:r>
            <a:r>
              <a:rPr lang="de-DE" dirty="0" err="1" smtClean="0"/>
              <a:t>Shader</a:t>
            </a:r>
            <a:r>
              <a:rPr lang="de-DE" dirty="0" smtClean="0"/>
              <a:t> vorgestellte Amplitude(</a:t>
            </a:r>
            <a:r>
              <a:rPr lang="de-DE" dirty="0" err="1" smtClean="0"/>
              <a:t>Amount</a:t>
            </a:r>
            <a:r>
              <a:rPr lang="de-DE" dirty="0" smtClean="0"/>
              <a:t>)</a:t>
            </a:r>
            <a:r>
              <a:rPr lang="de-DE" baseline="0" dirty="0" smtClean="0"/>
              <a:t> und Intensität kann via GUI in </a:t>
            </a:r>
            <a:r>
              <a:rPr lang="de-DE" baseline="0" dirty="0" err="1" smtClean="0"/>
              <a:t>echtzeit</a:t>
            </a:r>
            <a:r>
              <a:rPr lang="de-DE" baseline="0" dirty="0" smtClean="0"/>
              <a:t> manipuliert werden.</a:t>
            </a:r>
          </a:p>
          <a:p>
            <a:endParaRPr lang="de-DE" dirty="0" smtClean="0"/>
          </a:p>
          <a:p>
            <a:r>
              <a:rPr lang="de-DE" dirty="0" smtClean="0"/>
              <a:t>Noch ein paar weitere </a:t>
            </a:r>
            <a:r>
              <a:rPr lang="de-DE" dirty="0" err="1" smtClean="0"/>
              <a:t>DeformShader</a:t>
            </a:r>
            <a:r>
              <a:rPr lang="de-DE" dirty="0" smtClean="0"/>
              <a:t>-Ergebnisse</a:t>
            </a:r>
            <a:r>
              <a:rPr lang="de-DE" baseline="0" dirty="0" smtClean="0"/>
              <a:t> werden noch in den folgenden Folien mit einem </a:t>
            </a:r>
            <a:r>
              <a:rPr lang="de-DE" baseline="0" dirty="0" err="1" smtClean="0"/>
              <a:t>Blur-Posteffect</a:t>
            </a:r>
            <a:r>
              <a:rPr lang="de-DE" baseline="0" dirty="0" smtClean="0"/>
              <a:t> kombiniert und präsentiert.</a:t>
            </a:r>
          </a:p>
          <a:p>
            <a:r>
              <a:rPr lang="de-DE" baseline="0" dirty="0" smtClean="0"/>
              <a:t>Zudem sollte man sich diesen </a:t>
            </a:r>
            <a:r>
              <a:rPr lang="de-DE" baseline="0" dirty="0" err="1" smtClean="0"/>
              <a:t>Shader</a:t>
            </a:r>
            <a:r>
              <a:rPr lang="de-DE" baseline="0" dirty="0" smtClean="0"/>
              <a:t> sowieso lieber in Echtzeit anschauen.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Hier ist zu beachten,</a:t>
            </a:r>
            <a:r>
              <a:rPr lang="de-DE" baseline="0" dirty="0" smtClean="0"/>
              <a:t> das verschiedenen </a:t>
            </a:r>
            <a:r>
              <a:rPr lang="de-DE" baseline="0" dirty="0" err="1" smtClean="0"/>
              <a:t>Blureffekte</a:t>
            </a:r>
            <a:r>
              <a:rPr lang="de-DE" baseline="0" dirty="0" smtClean="0"/>
              <a:t> oft mittels  </a:t>
            </a:r>
            <a:r>
              <a:rPr lang="de-DE" baseline="0" dirty="0" err="1" smtClean="0"/>
              <a:t>mittels</a:t>
            </a:r>
            <a:r>
              <a:rPr lang="de-DE" baseline="0" dirty="0" smtClean="0"/>
              <a:t> verschiedener Kernels realisiert werden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Filtermaske </a:t>
            </a:r>
            <a:r>
              <a:rPr lang="de-DE" baseline="0" smtClean="0"/>
              <a:t>ist dynamisch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Statische Filtermaske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Iterationen für </a:t>
            </a:r>
            <a:r>
              <a:rPr lang="de-DE" baseline="0" dirty="0" err="1" smtClean="0"/>
              <a:t>Blur</a:t>
            </a:r>
            <a:r>
              <a:rPr lang="de-DE" baseline="0" dirty="0" smtClean="0"/>
              <a:t>-Type 1-4</a:t>
            </a:r>
          </a:p>
          <a:p>
            <a:endParaRPr lang="de-DE" baseline="0" dirty="0" smtClean="0"/>
          </a:p>
          <a:p>
            <a:r>
              <a:rPr lang="de-DE" baseline="0" dirty="0" smtClean="0"/>
              <a:t>Für </a:t>
            </a:r>
            <a:r>
              <a:rPr lang="de-DE" baseline="0" dirty="0" err="1" smtClean="0"/>
              <a:t>Radialblur</a:t>
            </a:r>
            <a:r>
              <a:rPr lang="de-DE" baseline="0" dirty="0" smtClean="0"/>
              <a:t> wechselt </a:t>
            </a:r>
            <a:r>
              <a:rPr lang="de-DE" baseline="0" dirty="0" err="1" smtClean="0"/>
              <a:t>Iterations</a:t>
            </a:r>
            <a:r>
              <a:rPr lang="de-DE" baseline="0" dirty="0" smtClean="0"/>
              <a:t> in der GUI zu Rad-</a:t>
            </a:r>
            <a:r>
              <a:rPr lang="de-DE" baseline="0" dirty="0" err="1" smtClean="0"/>
              <a:t>Dist</a:t>
            </a:r>
            <a:r>
              <a:rPr lang="de-DE" baseline="0" dirty="0" smtClean="0"/>
              <a:t>. -&gt; </a:t>
            </a:r>
            <a:r>
              <a:rPr lang="de-DE" baseline="0" dirty="0" err="1" smtClean="0"/>
              <a:t>sampleStrength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Dynamische Filtermaske für </a:t>
            </a:r>
            <a:r>
              <a:rPr lang="de-DE" baseline="0" dirty="0" err="1" smtClean="0"/>
              <a:t>Radialblur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Fest definierte Iterationsanzahl.</a:t>
            </a:r>
          </a:p>
          <a:p>
            <a:r>
              <a:rPr lang="de-DE" baseline="0" dirty="0" smtClean="0"/>
              <a:t>Effekt wird durch </a:t>
            </a:r>
            <a:r>
              <a:rPr lang="de-DE" baseline="0" dirty="0" err="1" smtClean="0"/>
              <a:t>sampleDistance</a:t>
            </a:r>
            <a:r>
              <a:rPr lang="de-DE" baseline="0" dirty="0" smtClean="0"/>
              <a:t> bzw. </a:t>
            </a:r>
            <a:r>
              <a:rPr lang="de-DE" baseline="0" dirty="0" err="1" smtClean="0"/>
              <a:t>sampleStrength</a:t>
            </a:r>
            <a:r>
              <a:rPr lang="de-DE" baseline="0" dirty="0" smtClean="0"/>
              <a:t> manipuliert.</a:t>
            </a:r>
          </a:p>
          <a:p>
            <a:r>
              <a:rPr lang="de-DE" baseline="0" dirty="0" smtClean="0"/>
              <a:t>Parameter </a:t>
            </a:r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de-DE" dirty="0" smtClean="0"/>
              <a:t>Inhaltlich</a:t>
            </a:r>
            <a:r>
              <a:rPr lang="de-DE" baseline="0" dirty="0" smtClean="0"/>
              <a:t> sieht das ganze folgendermaßen aus: </a:t>
            </a:r>
          </a:p>
          <a:p>
            <a:pPr>
              <a:buFontTx/>
              <a:buChar char="-"/>
            </a:pPr>
            <a:r>
              <a:rPr lang="de-DE" baseline="0" dirty="0" smtClean="0"/>
              <a:t>Innerhalb der ersten 1-2 Folien für einen </a:t>
            </a:r>
            <a:r>
              <a:rPr lang="de-DE" baseline="0" dirty="0" err="1" smtClean="0"/>
              <a:t>Shader</a:t>
            </a:r>
            <a:r>
              <a:rPr lang="de-DE" baseline="0" dirty="0" smtClean="0"/>
              <a:t>, wird dieser noch einmal kurz beschreiben (wiedererkennungswert aus </a:t>
            </a:r>
            <a:r>
              <a:rPr lang="de-DE" baseline="0" dirty="0" err="1" smtClean="0"/>
              <a:t>Vorstellungspräsi</a:t>
            </a:r>
            <a:r>
              <a:rPr lang="de-DE" baseline="0" dirty="0" smtClean="0"/>
              <a:t>)</a:t>
            </a:r>
          </a:p>
          <a:p>
            <a:pPr>
              <a:buFontTx/>
              <a:buChar char="-"/>
            </a:pPr>
            <a:r>
              <a:rPr lang="de-DE" baseline="0" dirty="0" smtClean="0"/>
              <a:t> Im zweiten Schritt werden die wichtige Schritte vorgestellt, die für die Umsetzung des Shaders benötigt wurde (meist anhand von </a:t>
            </a:r>
            <a:r>
              <a:rPr lang="de-DE" baseline="0" dirty="0" err="1" smtClean="0"/>
              <a:t>shader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)</a:t>
            </a:r>
          </a:p>
          <a:p>
            <a:pPr>
              <a:buFontTx/>
              <a:buChar char="-"/>
            </a:pPr>
            <a:r>
              <a:rPr lang="de-DE" baseline="0" dirty="0" smtClean="0"/>
              <a:t> Darauf folgen dann ein paar Ergebnisse</a:t>
            </a:r>
          </a:p>
          <a:p>
            <a:pPr>
              <a:buFontTx/>
              <a:buChar char="-"/>
            </a:pPr>
            <a:endParaRPr lang="de-DE" baseline="0" dirty="0" smtClean="0"/>
          </a:p>
          <a:p>
            <a:pPr>
              <a:buFontTx/>
              <a:buNone/>
            </a:pPr>
            <a:r>
              <a:rPr lang="de-DE" baseline="0" dirty="0" smtClean="0"/>
              <a:t># Kurze Frage: Vorführung innerhalb des Programms am Stück oder ist es ok wenn ich etwas zwischen Anwendung und Präsentation springe ?</a:t>
            </a:r>
          </a:p>
          <a:p>
            <a:pPr>
              <a:buFontTx/>
              <a:buNone/>
            </a:pPr>
            <a:endParaRPr lang="de-DE" baseline="0" dirty="0" smtClean="0"/>
          </a:p>
          <a:p>
            <a:pPr>
              <a:buFontTx/>
              <a:buNone/>
            </a:pPr>
            <a:r>
              <a:rPr lang="de-DE" baseline="0" dirty="0" err="1" smtClean="0"/>
              <a:t>Vorgetellt</a:t>
            </a:r>
            <a:r>
              <a:rPr lang="de-DE" baseline="0" dirty="0" smtClean="0"/>
              <a:t> werden …</a:t>
            </a:r>
          </a:p>
          <a:p>
            <a:pPr>
              <a:buFontTx/>
              <a:buNone/>
            </a:pPr>
            <a:r>
              <a:rPr lang="de-DE" baseline="0" dirty="0" smtClean="0"/>
              <a:t>Zum </a:t>
            </a:r>
            <a:r>
              <a:rPr lang="de-DE" baseline="0" dirty="0" err="1" smtClean="0"/>
              <a:t>Shadowmapping</a:t>
            </a:r>
            <a:r>
              <a:rPr lang="de-DE" baseline="0" dirty="0" smtClean="0"/>
              <a:t> bin ich aufgrund etwas unerwarteter Ereignisse während der vorlesungsfreien Zeit leider nicht mehr gekommen, was mich </a:t>
            </a:r>
            <a:r>
              <a:rPr lang="de-DE" baseline="0" dirty="0" err="1" smtClean="0"/>
              <a:t>persöhnlich</a:t>
            </a:r>
            <a:endParaRPr lang="de-DE" baseline="0" dirty="0" smtClean="0"/>
          </a:p>
          <a:p>
            <a:pPr>
              <a:buFontTx/>
              <a:buNone/>
            </a:pPr>
            <a:r>
              <a:rPr lang="de-DE" baseline="0" dirty="0" smtClean="0"/>
              <a:t>schon sehr ärgert, ich im Allgemeinen aber noch halbwegs zufrieden mit dem Ergebnis bin</a:t>
            </a:r>
          </a:p>
          <a:p>
            <a:pPr>
              <a:buFontTx/>
              <a:buNone/>
            </a:pPr>
            <a:endParaRPr lang="de-DE" baseline="0" dirty="0" smtClean="0"/>
          </a:p>
          <a:p>
            <a:pPr>
              <a:buFontTx/>
              <a:buNone/>
            </a:pPr>
            <a:r>
              <a:rPr lang="de-DE" baseline="0" dirty="0" smtClean="0"/>
              <a:t>Allgemein wurde die Anwendung auch um ein paar Elemente erweitert und ältere Probleme gelöst</a:t>
            </a:r>
          </a:p>
          <a:p>
            <a:pPr>
              <a:buFontTx/>
              <a:buChar char="-"/>
            </a:pPr>
            <a:endParaRPr lang="de-DE" baseline="0" dirty="0" smtClean="0"/>
          </a:p>
          <a:p>
            <a:pPr>
              <a:buFontTx/>
              <a:buChar char="-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Fürs Testen und Bewerten zu Hause </a:t>
            </a:r>
            <a:r>
              <a:rPr lang="de-DE" dirty="0" smtClean="0">
                <a:sym typeface="Wingdings" pitchFamily="2" charset="2"/>
              </a:rPr>
              <a:t></a:t>
            </a: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Testgeräte:</a:t>
            </a:r>
          </a:p>
          <a:p>
            <a:pPr>
              <a:buFontTx/>
              <a:buChar char="-"/>
            </a:pPr>
            <a:r>
              <a:rPr lang="de-DE" baseline="0" dirty="0" smtClean="0">
                <a:sym typeface="Wingdings" pitchFamily="2" charset="2"/>
              </a:rPr>
              <a:t> Desktop mit </a:t>
            </a:r>
            <a:r>
              <a:rPr lang="de-DE" baseline="0" dirty="0" err="1" smtClean="0">
                <a:sym typeface="Wingdings" pitchFamily="2" charset="2"/>
              </a:rPr>
              <a:t>Nvidia</a:t>
            </a:r>
            <a:r>
              <a:rPr lang="de-DE" baseline="0" dirty="0" smtClean="0">
                <a:sym typeface="Wingdings" pitchFamily="2" charset="2"/>
              </a:rPr>
              <a:t>-Karte (GTX 780), halbwegs aktuelle Treiber</a:t>
            </a:r>
          </a:p>
          <a:p>
            <a:pPr>
              <a:buFontTx/>
              <a:buChar char="-"/>
            </a:pPr>
            <a:r>
              <a:rPr lang="de-DE" baseline="0" dirty="0" smtClean="0">
                <a:sym typeface="Wingdings" pitchFamily="2" charset="2"/>
              </a:rPr>
              <a:t> Laptop mit ATI-Karte  (HD5870), halbwegs aktuelle Treiber</a:t>
            </a:r>
          </a:p>
          <a:p>
            <a:pPr>
              <a:buFontTx/>
              <a:buChar char="-"/>
            </a:pPr>
            <a:r>
              <a:rPr lang="de-DE" baseline="0" dirty="0" smtClean="0">
                <a:sym typeface="Wingdings" pitchFamily="2" charset="2"/>
              </a:rPr>
              <a:t> Laptop mit </a:t>
            </a:r>
            <a:r>
              <a:rPr lang="de-DE" baseline="0" dirty="0" err="1" smtClean="0">
                <a:sym typeface="Wingdings" pitchFamily="2" charset="2"/>
              </a:rPr>
              <a:t>Onboard</a:t>
            </a:r>
            <a:r>
              <a:rPr lang="de-DE" baseline="0" dirty="0" smtClean="0">
                <a:sym typeface="Wingdings" pitchFamily="2" charset="2"/>
              </a:rPr>
              <a:t>-Intel-</a:t>
            </a:r>
            <a:r>
              <a:rPr lang="de-DE" baseline="0" dirty="0" err="1" smtClean="0">
                <a:sym typeface="Wingdings" pitchFamily="2" charset="2"/>
              </a:rPr>
              <a:t>Gfx</a:t>
            </a:r>
            <a:r>
              <a:rPr lang="de-DE" baseline="0" dirty="0" smtClean="0">
                <a:sym typeface="Wingdings" pitchFamily="2" charset="2"/>
              </a:rPr>
              <a:t> </a:t>
            </a:r>
            <a:r>
              <a:rPr lang="de-DE" baseline="0" dirty="0" err="1" smtClean="0">
                <a:sym typeface="Wingdings" pitchFamily="2" charset="2"/>
              </a:rPr>
              <a:t>Shared</a:t>
            </a:r>
            <a:r>
              <a:rPr lang="de-DE" baseline="0" dirty="0" smtClean="0">
                <a:sym typeface="Wingdings" pitchFamily="2" charset="2"/>
              </a:rPr>
              <a:t> Memory, </a:t>
            </a:r>
            <a:r>
              <a:rPr lang="de-DE" baseline="0" dirty="0" err="1" smtClean="0">
                <a:sym typeface="Wingdings" pitchFamily="2" charset="2"/>
              </a:rPr>
              <a:t>treiber</a:t>
            </a:r>
            <a:r>
              <a:rPr lang="de-DE" baseline="0" dirty="0" smtClean="0">
                <a:sym typeface="Wingdings" pitchFamily="2" charset="2"/>
              </a:rPr>
              <a:t> wurde nie aktualisiert</a:t>
            </a:r>
          </a:p>
          <a:p>
            <a:pPr>
              <a:buFontTx/>
              <a:buChar char="-"/>
            </a:pPr>
            <a:r>
              <a:rPr lang="de-DE" baseline="0" dirty="0" smtClean="0">
                <a:sym typeface="Wingdings" pitchFamily="2" charset="2"/>
              </a:rPr>
              <a:t> Seitenaufruf von Bekannten mit positivem Ergebnis: stag.hiddenbox.org/</a:t>
            </a:r>
            <a:r>
              <a:rPr lang="de-DE" baseline="0" dirty="0" err="1" smtClean="0">
                <a:sym typeface="Wingdings" pitchFamily="2" charset="2"/>
              </a:rPr>
              <a:t>webgl</a:t>
            </a:r>
            <a:r>
              <a:rPr lang="de-DE" baseline="0" dirty="0" smtClean="0">
                <a:sym typeface="Wingdings" pitchFamily="2" charset="2"/>
              </a:rPr>
              <a:t>/index.html</a:t>
            </a:r>
          </a:p>
          <a:p>
            <a:pPr>
              <a:buFontTx/>
              <a:buNone/>
            </a:pPr>
            <a:r>
              <a:rPr lang="de-DE" baseline="0" dirty="0" smtClean="0">
                <a:sym typeface="Wingdings" pitchFamily="2" charset="2"/>
              </a:rPr>
              <a:t>=&gt; Lief auf ALLEN Testsystemen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Mit Bumpmapping simulieren wir</a:t>
            </a:r>
            <a:r>
              <a:rPr lang="de-DE" baseline="0" dirty="0" smtClean="0"/>
              <a:t> Oberflächenunebenheiten</a:t>
            </a:r>
          </a:p>
          <a:p>
            <a:endParaRPr lang="de-DE" dirty="0" smtClean="0"/>
          </a:p>
          <a:p>
            <a:r>
              <a:rPr lang="de-DE" dirty="0" smtClean="0"/>
              <a:t>Koordinatensystem wird benötigt um Vektoren wie z.B. Lichtrichtung</a:t>
            </a:r>
            <a:r>
              <a:rPr lang="de-DE" baseline="0" dirty="0" smtClean="0"/>
              <a:t> in den </a:t>
            </a:r>
            <a:r>
              <a:rPr lang="de-DE" baseline="0" dirty="0" err="1" smtClean="0"/>
              <a:t>Tangentspace</a:t>
            </a:r>
            <a:r>
              <a:rPr lang="de-DE" baseline="0" dirty="0" smtClean="0"/>
              <a:t> zu transformieren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Objectspace</a:t>
            </a:r>
            <a:r>
              <a:rPr lang="de-DE" baseline="0" dirty="0" smtClean="0"/>
              <a:t> ausgehend da das </a:t>
            </a:r>
            <a:r>
              <a:rPr lang="de-DE" baseline="0" dirty="0" err="1" smtClean="0"/>
              <a:t>Koordsystem</a:t>
            </a:r>
            <a:r>
              <a:rPr lang="de-DE" baseline="0" dirty="0" smtClean="0"/>
              <a:t> ausgehend von der Oberfläche eines Vertex aufgebaut wird</a:t>
            </a:r>
          </a:p>
          <a:p>
            <a:endParaRPr lang="de-DE" baseline="0" dirty="0" smtClean="0"/>
          </a:p>
          <a:p>
            <a:r>
              <a:rPr lang="de-DE" baseline="0" dirty="0" smtClean="0"/>
              <a:t>Zudem wird die TBN-Matrix für die Transformation von Vektoren (Licht, Kamera) in den </a:t>
            </a:r>
            <a:r>
              <a:rPr lang="de-DE" baseline="0" dirty="0" err="1" smtClean="0"/>
              <a:t>Tangentspace</a:t>
            </a:r>
            <a:r>
              <a:rPr lang="de-DE" baseline="0" dirty="0" smtClean="0"/>
              <a:t> benötigt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Verwendet wurde drei verschiedene </a:t>
            </a:r>
            <a:r>
              <a:rPr lang="de-DE" dirty="0" err="1" smtClean="0"/>
              <a:t>Shader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Dabei werden zwei verschiedene Ansätze verwendet, Licht-, View bzw. </a:t>
            </a:r>
            <a:r>
              <a:rPr lang="de-DE" baseline="0" dirty="0" err="1" smtClean="0"/>
              <a:t>HalfVec</a:t>
            </a:r>
            <a:r>
              <a:rPr lang="de-DE" baseline="0" dirty="0" smtClean="0"/>
              <a:t> in den Tangent-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zu transformieren.</a:t>
            </a:r>
          </a:p>
          <a:p>
            <a:r>
              <a:rPr lang="de-DE" baseline="0" dirty="0" smtClean="0"/>
              <a:t>Transformation via Punktprodukt und den einzelnen Vektoren oder mittels Transformation mit einer aufgestellten Matrix.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Auf dieser Folie wird die Transformation via Punktprodukt vorgestellt -&gt; anhand der Transformation des Lichtvektors in den Tangent-Space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 Transformation in den Tangent-Space wird hier immer im VS durchgeführt. Beleuchtungsberechnung findet jedoch im FS statt.</a:t>
            </a:r>
          </a:p>
          <a:p>
            <a:r>
              <a:rPr lang="de-DE" baseline="0" dirty="0" smtClean="0"/>
              <a:t>Verwendet wird (</a:t>
            </a:r>
            <a:r>
              <a:rPr lang="de-DE" baseline="0" dirty="0" err="1" smtClean="0"/>
              <a:t>Blinn</a:t>
            </a:r>
            <a:r>
              <a:rPr lang="de-DE" baseline="0" dirty="0" smtClean="0"/>
              <a:t>)</a:t>
            </a:r>
            <a:r>
              <a:rPr lang="de-DE" baseline="0" dirty="0" err="1" smtClean="0"/>
              <a:t>Phong</a:t>
            </a:r>
            <a:r>
              <a:rPr lang="de-DE" baseline="0" dirty="0" smtClean="0"/>
              <a:t>, auf das ich wohl mittlerweile nicht mehr all zu sehr eingehen muss </a:t>
            </a:r>
            <a:r>
              <a:rPr lang="de-DE" baseline="0" dirty="0" smtClean="0">
                <a:sym typeface="Wingdings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baseline="0" dirty="0" smtClean="0"/>
              <a:t>Auf dieser Folie wird die Transformation via TBN-Matrix vorgestellt</a:t>
            </a:r>
          </a:p>
          <a:p>
            <a:r>
              <a:rPr lang="de-DE" baseline="0" dirty="0" smtClean="0"/>
              <a:t>Auch hier kommen Tangenten meist in Form von </a:t>
            </a:r>
            <a:r>
              <a:rPr lang="de-DE" baseline="0" dirty="0" err="1" smtClean="0"/>
              <a:t>attribute</a:t>
            </a:r>
            <a:r>
              <a:rPr lang="de-DE" baseline="0" dirty="0" smtClean="0"/>
              <a:t> Vec3 Variablen an.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beiden vorgestellten Fällen der Tangent-Space Überführung, werden im FS die Normalen für die Beleuchtungsberechnung nach </a:t>
            </a:r>
            <a:r>
              <a:rPr lang="de-DE" baseline="0" dirty="0" err="1" smtClean="0"/>
              <a:t>Phong</a:t>
            </a:r>
            <a:r>
              <a:rPr lang="de-DE" baseline="0" dirty="0" smtClean="0"/>
              <a:t> der </a:t>
            </a:r>
            <a:r>
              <a:rPr lang="de-DE" baseline="0" dirty="0" err="1" smtClean="0"/>
              <a:t>Bump</a:t>
            </a:r>
            <a:r>
              <a:rPr lang="de-DE" baseline="0" dirty="0" smtClean="0"/>
              <a:t>-Map entnommen.</a:t>
            </a:r>
          </a:p>
          <a:p>
            <a:r>
              <a:rPr lang="de-DE" baseline="0" dirty="0" smtClean="0"/>
              <a:t>Danach Diffusen und </a:t>
            </a:r>
            <a:r>
              <a:rPr lang="de-DE" baseline="0" dirty="0" err="1" smtClean="0"/>
              <a:t>Specularen</a:t>
            </a:r>
            <a:r>
              <a:rPr lang="de-DE" baseline="0" dirty="0" smtClean="0"/>
              <a:t> Farbanteil mittels der extrahierten normale berechnen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D9D2A5-055C-4A88-B41D-1BC8CD0D817E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4458252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el 28"/>
          <p:cNvSpPr>
            <a:spLocks noGrp="1"/>
          </p:cNvSpPr>
          <p:nvPr>
            <p:ph type="ctrTitle"/>
          </p:nvPr>
        </p:nvSpPr>
        <p:spPr>
          <a:xfrm>
            <a:off x="381000" y="4044510"/>
            <a:ext cx="8458200" cy="1018646"/>
          </a:xfrm>
        </p:spPr>
        <p:txBody>
          <a:bodyPr anchor="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381000" y="3238500"/>
            <a:ext cx="8458200" cy="7620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4629-CE13-498E-B2AA-89DE432952B2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>
          <a:xfrm>
            <a:off x="8229600" y="5394960"/>
            <a:ext cx="758952" cy="205740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75B78-A828-4264-A250-B62830C122AB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58000" y="457730"/>
            <a:ext cx="1828800" cy="4876271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457730"/>
            <a:ext cx="6248400" cy="4876271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49A0-C54B-4FFA-AAB2-2994B3E02F0E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27" name="Inhaltsplatzhalt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CEE5C-6C55-4AA0-BA57-4B0C95027A11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>
          <a:xfrm>
            <a:off x="3581400" y="63500"/>
            <a:ext cx="2895600" cy="240771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>
          <a:xfrm>
            <a:off x="8229600" y="5394960"/>
            <a:ext cx="758952" cy="205740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2870752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381000" y="1397000"/>
            <a:ext cx="8458200" cy="10160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FB734-3E00-4418-8D41-586C5899A437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80475" y="2455905"/>
            <a:ext cx="8686800" cy="987354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/>
          <p:cNvSpPr>
            <a:spLocks noGrp="1"/>
          </p:cNvSpPr>
          <p:nvPr>
            <p:ph type="title"/>
          </p:nvPr>
        </p:nvSpPr>
        <p:spPr>
          <a:xfrm>
            <a:off x="301752" y="381000"/>
            <a:ext cx="8686800" cy="70104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304800" y="1333500"/>
            <a:ext cx="4191000" cy="393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343400" cy="3937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1" name="Datumsplatzhalt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40C80-5F76-4BEC-B054-0EF8C642ED6C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>
          <a:xfrm>
            <a:off x="304800" y="4508500"/>
            <a:ext cx="8610600" cy="73554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281444" y="555625"/>
            <a:ext cx="4290556" cy="533135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half" idx="3"/>
          </p:nvPr>
        </p:nvSpPr>
        <p:spPr>
          <a:xfrm>
            <a:off x="4645026" y="555625"/>
            <a:ext cx="4292241" cy="533135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281444" y="1096698"/>
            <a:ext cx="4290556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8" name="Inhaltsplatzhalter 27"/>
          <p:cNvSpPr>
            <a:spLocks noGrp="1"/>
          </p:cNvSpPr>
          <p:nvPr>
            <p:ph sz="quarter" idx="4"/>
          </p:nvPr>
        </p:nvSpPr>
        <p:spPr>
          <a:xfrm>
            <a:off x="4648730" y="1096698"/>
            <a:ext cx="4288536" cy="32848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CD7E0-90CB-4E47-A012-2BE1A986FE7E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229600" y="5397500"/>
            <a:ext cx="762000" cy="205740"/>
          </a:xfrm>
        </p:spPr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Gerade Verbindung 10"/>
          <p:cNvSpPr>
            <a:spLocks noChangeShapeType="1"/>
          </p:cNvSpPr>
          <p:nvPr/>
        </p:nvSpPr>
        <p:spPr bwMode="auto">
          <a:xfrm>
            <a:off x="514350" y="5016501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 29"/>
          <p:cNvSpPr>
            <a:spLocks noGrp="1"/>
          </p:cNvSpPr>
          <p:nvPr>
            <p:ph type="title"/>
          </p:nvPr>
        </p:nvSpPr>
        <p:spPr>
          <a:xfrm>
            <a:off x="301752" y="381000"/>
            <a:ext cx="8686800" cy="70104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3E10D-2DE6-4FA3-84C9-9BEC8F341EB5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4F480-0693-42BE-AF77-80166ADAB6BA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24" name="Fußzeilenplatzhalt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514350" y="4874265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57200" y="4572000"/>
            <a:ext cx="8458200" cy="433917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26" name="Textplatzhalter 25"/>
          <p:cNvSpPr>
            <a:spLocks noGrp="1"/>
          </p:cNvSpPr>
          <p:nvPr>
            <p:ph type="body" idx="2"/>
          </p:nvPr>
        </p:nvSpPr>
        <p:spPr>
          <a:xfrm>
            <a:off x="457201" y="508000"/>
            <a:ext cx="3008313" cy="40005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14" name="Inhaltsplatzhalter 13"/>
          <p:cNvSpPr>
            <a:spLocks noGrp="1"/>
          </p:cNvSpPr>
          <p:nvPr>
            <p:ph sz="half" idx="1"/>
          </p:nvPr>
        </p:nvSpPr>
        <p:spPr>
          <a:xfrm>
            <a:off x="3575050" y="508000"/>
            <a:ext cx="5340350" cy="4000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Datumsplatzhalt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EFDC5-C4D9-4CE5-87EC-B372C50027BD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29" name="Fußzeilenplatzhalt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idx="1"/>
          </p:nvPr>
        </p:nvSpPr>
        <p:spPr>
          <a:xfrm>
            <a:off x="3505200" y="513862"/>
            <a:ext cx="5029200" cy="30480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A229F-A528-434B-93F1-59B59D748568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>
          <a:xfrm>
            <a:off x="381000" y="4161467"/>
            <a:ext cx="5867400" cy="43524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26" name="Textplatzhalter 25"/>
          <p:cNvSpPr>
            <a:spLocks noGrp="1"/>
          </p:cNvSpPr>
          <p:nvPr>
            <p:ph type="body" sz="half" idx="2"/>
          </p:nvPr>
        </p:nvSpPr>
        <p:spPr>
          <a:xfrm>
            <a:off x="381000" y="4611015"/>
            <a:ext cx="5867400" cy="640292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514350" y="875749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304800" y="1295135"/>
            <a:ext cx="8686800" cy="377163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>
          <a:xfrm>
            <a:off x="6477000" y="63500"/>
            <a:ext cx="2514600" cy="240771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DCD4219-3551-4443-B70F-BDE63B30CA46}" type="datetime1">
              <a:rPr lang="de-DE" smtClean="0"/>
              <a:pPr/>
              <a:t>22.09.15</a:t>
            </a:fld>
            <a:endParaRPr lang="de-DE"/>
          </a:p>
        </p:txBody>
      </p:sp>
      <p:sp>
        <p:nvSpPr>
          <p:cNvPr id="28" name="Fußzeilenplatzhalter 27"/>
          <p:cNvSpPr>
            <a:spLocks noGrp="1"/>
          </p:cNvSpPr>
          <p:nvPr>
            <p:ph type="ftr" sz="quarter" idx="3"/>
          </p:nvPr>
        </p:nvSpPr>
        <p:spPr>
          <a:xfrm>
            <a:off x="3124200" y="63500"/>
            <a:ext cx="3352800" cy="240771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8229600" y="5397501"/>
            <a:ext cx="762000" cy="203729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itelplatzhalter 9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985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514350" y="875749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Gerade Verbindung 11"/>
          <p:cNvSpPr>
            <a:spLocks noChangeShapeType="1"/>
          </p:cNvSpPr>
          <p:nvPr/>
        </p:nvSpPr>
        <p:spPr bwMode="auto">
          <a:xfrm>
            <a:off x="514350" y="881656"/>
            <a:ext cx="8629650" cy="1984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BSM3N0WR44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5536" y="3937620"/>
            <a:ext cx="8458200" cy="1018646"/>
          </a:xfrm>
        </p:spPr>
        <p:txBody>
          <a:bodyPr/>
          <a:lstStyle/>
          <a:p>
            <a:r>
              <a:rPr lang="de-DE" dirty="0" smtClean="0"/>
              <a:t>Visual </a:t>
            </a:r>
            <a:r>
              <a:rPr lang="de-DE" dirty="0" err="1" smtClean="0"/>
              <a:t>effects</a:t>
            </a:r>
            <a:r>
              <a:rPr lang="de-DE" dirty="0" smtClean="0"/>
              <a:t> - </a:t>
            </a:r>
            <a:r>
              <a:rPr lang="de-DE" dirty="0" err="1" smtClean="0"/>
              <a:t>Sose</a:t>
            </a:r>
            <a:r>
              <a:rPr lang="de-DE" dirty="0" smtClean="0"/>
              <a:t> 2015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Andreas </a:t>
            </a:r>
            <a:r>
              <a:rPr lang="de-DE" dirty="0" smtClean="0"/>
              <a:t>Dietze - Abschlusspräsentation</a:t>
            </a:r>
            <a:endParaRPr lang="de-DE" dirty="0"/>
          </a:p>
        </p:txBody>
      </p:sp>
      <p:pic>
        <p:nvPicPr>
          <p:cNvPr id="7172" name="Picture 4" descr="C:\Users\Bami\Desktop\VE\WebGL_Alph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553244"/>
            <a:ext cx="6367537" cy="2846375"/>
          </a:xfrm>
          <a:prstGeom prst="rect">
            <a:avLst/>
          </a:prstGeom>
          <a:noFill/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395536" y="4657700"/>
            <a:ext cx="8530208" cy="431304"/>
          </a:xfrm>
          <a:prstGeom prst="rect">
            <a:avLst/>
          </a:prstGeom>
        </p:spPr>
        <p:txBody>
          <a:bodyPr vert="horz" anchor="b"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Lehrkraft: Fr.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hade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shade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>
                    <a:shade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Dr. </a:t>
            </a:r>
            <a:r>
              <a:rPr lang="de-DE" sz="2400" noProof="0" dirty="0" smtClean="0">
                <a:solidFill>
                  <a:schemeClr val="tx2">
                    <a:shade val="75000"/>
                  </a:schemeClr>
                </a:solidFill>
              </a:rPr>
              <a:t>Yvonne Jung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shade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de-DE" sz="2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4099" name="Picture 3" descr="C:\Users\Bami\Desktop\VE\Bump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345332"/>
            <a:ext cx="3704106" cy="3672408"/>
          </a:xfrm>
          <a:prstGeom prst="rect">
            <a:avLst/>
          </a:prstGeom>
          <a:noFill/>
        </p:spPr>
      </p:pic>
      <p:pic>
        <p:nvPicPr>
          <p:cNvPr id="4100" name="Picture 4" descr="C:\Users\Bami\Desktop\VE\Bump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345332"/>
            <a:ext cx="3704105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Deform-Shader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8686800" cy="3771636"/>
          </a:xfrm>
        </p:spPr>
        <p:txBody>
          <a:bodyPr/>
          <a:lstStyle/>
          <a:p>
            <a:r>
              <a:rPr lang="de-DE" sz="2600" dirty="0" smtClean="0"/>
              <a:t>Ermöglicht es die Form von Objekten direkt im Vertex-</a:t>
            </a:r>
            <a:r>
              <a:rPr lang="de-DE" sz="2600" dirty="0" err="1" smtClean="0"/>
              <a:t>Shader</a:t>
            </a:r>
            <a:r>
              <a:rPr lang="de-DE" sz="2600" dirty="0" smtClean="0"/>
              <a:t> zu manipulieren</a:t>
            </a:r>
          </a:p>
          <a:p>
            <a:pPr lvl="1"/>
            <a:r>
              <a:rPr lang="de-DE" sz="2200" dirty="0" smtClean="0"/>
              <a:t>Wird oft für Welleneffekt (Wasser) verwendet</a:t>
            </a:r>
          </a:p>
          <a:p>
            <a:pPr lvl="1"/>
            <a:r>
              <a:rPr lang="de-DE" sz="2200" dirty="0" smtClean="0"/>
              <a:t>Hier nur einfaches Beispiel anhand einer </a:t>
            </a:r>
            <a:r>
              <a:rPr lang="de-DE" sz="2200" dirty="0" err="1" smtClean="0"/>
              <a:t>Sphere</a:t>
            </a:r>
            <a:endParaRPr lang="de-DE" sz="2200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2050" name="Picture 2" descr="C:\Users\Bami\Desktop\VE\Deform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929508"/>
            <a:ext cx="1752635" cy="2016224"/>
          </a:xfrm>
          <a:prstGeom prst="rect">
            <a:avLst/>
          </a:prstGeom>
          <a:noFill/>
        </p:spPr>
      </p:pic>
      <p:pic>
        <p:nvPicPr>
          <p:cNvPr id="2051" name="Picture 3" descr="C:\Users\Bami\Desktop\VE\Deform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929508"/>
            <a:ext cx="1752637" cy="2016225"/>
          </a:xfrm>
          <a:prstGeom prst="rect">
            <a:avLst/>
          </a:prstGeom>
          <a:noFill/>
        </p:spPr>
      </p:pic>
      <p:pic>
        <p:nvPicPr>
          <p:cNvPr id="2052" name="Picture 4" descr="C:\Users\Bami\Desktop\VE\Deform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2929508"/>
            <a:ext cx="2987863" cy="2016224"/>
          </a:xfrm>
          <a:prstGeom prst="rect">
            <a:avLst/>
          </a:prstGeom>
          <a:noFill/>
        </p:spPr>
      </p:pic>
      <p:sp>
        <p:nvSpPr>
          <p:cNvPr id="8" name="Rechteck 7"/>
          <p:cNvSpPr/>
          <p:nvPr/>
        </p:nvSpPr>
        <p:spPr>
          <a:xfrm>
            <a:off x="467544" y="4945732"/>
            <a:ext cx="45365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dirty="0" smtClean="0">
                <a:hlinkClick r:id="rId6"/>
              </a:rPr>
              <a:t>https://www.youtube.com/watch?v=MBSM3N0WR44</a:t>
            </a:r>
            <a:endParaRPr lang="de-DE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Deform-Shader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5544616" cy="4104456"/>
          </a:xfrm>
        </p:spPr>
        <p:txBody>
          <a:bodyPr>
            <a:normAutofit fontScale="25000" lnSpcReduction="20000"/>
          </a:bodyPr>
          <a:lstStyle/>
          <a:p>
            <a:r>
              <a:rPr lang="de-DE" sz="8800" dirty="0" smtClean="0"/>
              <a:t>Vertex/Normal Transformation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// </a:t>
            </a:r>
            <a:r>
              <a:rPr lang="de-DE" sz="8000" dirty="0" err="1" smtClean="0"/>
              <a:t>calculate</a:t>
            </a:r>
            <a:r>
              <a:rPr lang="de-DE" sz="8000" dirty="0" smtClean="0"/>
              <a:t> a </a:t>
            </a:r>
            <a:r>
              <a:rPr lang="de-DE" sz="8000" dirty="0" err="1" smtClean="0"/>
              <a:t>scale</a:t>
            </a:r>
            <a:r>
              <a:rPr lang="de-DE" sz="8000" dirty="0" smtClean="0"/>
              <a:t> </a:t>
            </a:r>
            <a:r>
              <a:rPr lang="de-DE" sz="8000" dirty="0" err="1" smtClean="0"/>
              <a:t>factor</a:t>
            </a:r>
            <a:r>
              <a:rPr lang="de-DE" sz="8000" dirty="0" smtClean="0"/>
              <a:t>.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s </a:t>
            </a:r>
            <a:r>
              <a:rPr lang="de-DE" sz="8000" dirty="0" smtClean="0"/>
              <a:t>= sin((time + 3.0 * </a:t>
            </a:r>
            <a:r>
              <a:rPr lang="de-DE" sz="8000" dirty="0" err="1" smtClean="0"/>
              <a:t>position.y</a:t>
            </a:r>
            <a:r>
              <a:rPr lang="de-DE" sz="8000" dirty="0" smtClean="0"/>
              <a:t>) * </a:t>
            </a:r>
            <a:r>
              <a:rPr lang="de-DE" sz="8000" dirty="0" err="1" smtClean="0"/>
              <a:t>defAmt</a:t>
            </a:r>
            <a:r>
              <a:rPr lang="de-DE" sz="8000" dirty="0" smtClean="0"/>
              <a:t>);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c </a:t>
            </a:r>
            <a:r>
              <a:rPr lang="de-DE" sz="8000" dirty="0" smtClean="0"/>
              <a:t>= cos((time + 5.0 * </a:t>
            </a:r>
            <a:r>
              <a:rPr lang="de-DE" sz="8000" dirty="0" err="1" smtClean="0"/>
              <a:t>position.z</a:t>
            </a:r>
            <a:r>
              <a:rPr lang="de-DE" sz="8000" dirty="0" smtClean="0"/>
              <a:t>) * </a:t>
            </a:r>
            <a:r>
              <a:rPr lang="de-DE" sz="8000" dirty="0" err="1" smtClean="0"/>
              <a:t>defAmt</a:t>
            </a:r>
            <a:r>
              <a:rPr lang="de-DE" sz="8000" dirty="0" smtClean="0"/>
              <a:t>);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z </a:t>
            </a:r>
            <a:r>
              <a:rPr lang="de-DE" sz="8000" dirty="0" smtClean="0"/>
              <a:t>= </a:t>
            </a:r>
            <a:r>
              <a:rPr lang="de-DE" sz="8000" dirty="0" err="1" smtClean="0"/>
              <a:t>defInt</a:t>
            </a:r>
            <a:r>
              <a:rPr lang="de-DE" sz="8000" dirty="0" smtClean="0"/>
              <a:t> * s * c;</a:t>
            </a:r>
          </a:p>
          <a:p>
            <a:pPr>
              <a:buNone/>
            </a:pPr>
            <a:r>
              <a:rPr lang="de-DE" sz="8000" dirty="0" smtClean="0"/>
              <a:t>		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// </a:t>
            </a:r>
            <a:r>
              <a:rPr lang="de-DE" sz="8000" dirty="0" err="1" smtClean="0"/>
              <a:t>offset</a:t>
            </a:r>
            <a:r>
              <a:rPr lang="de-DE" sz="8000" dirty="0" smtClean="0"/>
              <a:t> </a:t>
            </a:r>
            <a:r>
              <a:rPr lang="de-DE" sz="8000" dirty="0" err="1" smtClean="0"/>
              <a:t>the</a:t>
            </a:r>
            <a:r>
              <a:rPr lang="de-DE" sz="8000" dirty="0" smtClean="0"/>
              <a:t> </a:t>
            </a:r>
            <a:r>
              <a:rPr lang="de-DE" sz="8000" dirty="0" err="1" smtClean="0"/>
              <a:t>position</a:t>
            </a:r>
            <a:r>
              <a:rPr lang="de-DE" sz="8000" dirty="0" smtClean="0"/>
              <a:t> </a:t>
            </a:r>
            <a:r>
              <a:rPr lang="de-DE" sz="8000" dirty="0" err="1" smtClean="0"/>
              <a:t>along</a:t>
            </a:r>
            <a:r>
              <a:rPr lang="de-DE" sz="8000" dirty="0" smtClean="0"/>
              <a:t> </a:t>
            </a:r>
            <a:r>
              <a:rPr lang="de-DE" sz="8000" dirty="0" err="1" smtClean="0"/>
              <a:t>the</a:t>
            </a:r>
            <a:r>
              <a:rPr lang="de-DE" sz="8000" dirty="0" smtClean="0"/>
              <a:t> normal.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v </a:t>
            </a:r>
            <a:r>
              <a:rPr lang="de-DE" sz="8000" dirty="0" smtClean="0"/>
              <a:t>= vec3(</a:t>
            </a:r>
            <a:r>
              <a:rPr lang="de-DE" sz="8000" dirty="0" err="1" smtClean="0"/>
              <a:t>position</a:t>
            </a:r>
            <a:r>
              <a:rPr lang="de-DE" sz="8000" dirty="0" smtClean="0"/>
              <a:t>) + normal * z;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smtClean="0"/>
              <a:t>n </a:t>
            </a:r>
            <a:r>
              <a:rPr lang="de-DE" sz="8000" dirty="0" smtClean="0"/>
              <a:t>= vec3(normal) + </a:t>
            </a:r>
            <a:r>
              <a:rPr lang="de-DE" sz="8000" dirty="0" err="1" smtClean="0"/>
              <a:t>position</a:t>
            </a:r>
            <a:r>
              <a:rPr lang="de-DE" sz="8000" dirty="0" smtClean="0"/>
              <a:t> * z;</a:t>
            </a:r>
          </a:p>
          <a:p>
            <a:pPr>
              <a:buNone/>
            </a:pPr>
            <a:r>
              <a:rPr lang="de-DE" sz="8000" dirty="0" smtClean="0"/>
              <a:t>		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err="1" smtClean="0"/>
              <a:t>vPosition</a:t>
            </a:r>
            <a:r>
              <a:rPr lang="de-DE" sz="8000" dirty="0" smtClean="0"/>
              <a:t> </a:t>
            </a:r>
            <a:r>
              <a:rPr lang="de-DE" sz="8000" dirty="0" smtClean="0"/>
              <a:t>= (</a:t>
            </a:r>
            <a:r>
              <a:rPr lang="de-DE" sz="8000" dirty="0" err="1" smtClean="0"/>
              <a:t>modelViewMat</a:t>
            </a:r>
            <a:r>
              <a:rPr lang="de-DE" sz="8000" dirty="0" smtClean="0"/>
              <a:t> * vec4(v, 1.0)).</a:t>
            </a:r>
            <a:r>
              <a:rPr lang="de-DE" sz="8000" dirty="0" err="1" smtClean="0"/>
              <a:t>xyz</a:t>
            </a:r>
            <a:r>
              <a:rPr lang="de-DE" sz="8000" dirty="0" smtClean="0"/>
              <a:t>;</a:t>
            </a:r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err="1" smtClean="0"/>
              <a:t>vNormal</a:t>
            </a:r>
            <a:r>
              <a:rPr lang="de-DE" sz="8000" dirty="0" smtClean="0"/>
              <a:t>   </a:t>
            </a:r>
            <a:r>
              <a:rPr lang="de-DE" sz="8000" dirty="0" smtClean="0"/>
              <a:t>= (</a:t>
            </a:r>
            <a:r>
              <a:rPr lang="de-DE" sz="8000" dirty="0" err="1" smtClean="0"/>
              <a:t>normalMat</a:t>
            </a:r>
            <a:r>
              <a:rPr lang="de-DE" sz="8000" dirty="0" smtClean="0"/>
              <a:t> * vec4(n, 0.0)).</a:t>
            </a:r>
            <a:r>
              <a:rPr lang="de-DE" sz="8000" dirty="0" err="1" smtClean="0"/>
              <a:t>xyz</a:t>
            </a:r>
            <a:r>
              <a:rPr lang="de-DE" sz="8000" dirty="0" smtClean="0"/>
              <a:t>;</a:t>
            </a:r>
            <a:endParaRPr lang="de-DE" sz="8000" dirty="0" smtClean="0"/>
          </a:p>
          <a:p>
            <a:pPr>
              <a:buNone/>
            </a:pPr>
            <a:r>
              <a:rPr lang="de-DE" sz="8000" dirty="0" smtClean="0"/>
              <a:t>	</a:t>
            </a:r>
            <a:r>
              <a:rPr lang="de-DE" sz="8000" dirty="0" err="1" smtClean="0"/>
              <a:t>gl_Position</a:t>
            </a:r>
            <a:r>
              <a:rPr lang="de-DE" sz="8000" dirty="0" smtClean="0"/>
              <a:t> </a:t>
            </a:r>
            <a:r>
              <a:rPr lang="de-DE" sz="8000" dirty="0" smtClean="0"/>
              <a:t>= </a:t>
            </a:r>
            <a:r>
              <a:rPr lang="de-DE" sz="8000" dirty="0" err="1" smtClean="0"/>
              <a:t>transformation</a:t>
            </a:r>
            <a:r>
              <a:rPr lang="de-DE" sz="8000" dirty="0" smtClean="0"/>
              <a:t> * vec4(v, 1.0);</a:t>
            </a:r>
            <a:endParaRPr lang="de-DE" sz="8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Deform-Shader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2050" name="Picture 2" descr="C:\Users\Bami\Desktop\VE\Deform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201316"/>
            <a:ext cx="2243120" cy="2088232"/>
          </a:xfrm>
          <a:prstGeom prst="rect">
            <a:avLst/>
          </a:prstGeom>
          <a:noFill/>
        </p:spPr>
      </p:pic>
      <p:pic>
        <p:nvPicPr>
          <p:cNvPr id="2051" name="Picture 3" descr="C:\Users\Bami\Desktop\VE\Deform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201316"/>
            <a:ext cx="2243120" cy="2088232"/>
          </a:xfrm>
          <a:prstGeom prst="rect">
            <a:avLst/>
          </a:prstGeom>
          <a:noFill/>
        </p:spPr>
      </p:pic>
      <p:pic>
        <p:nvPicPr>
          <p:cNvPr id="2052" name="Picture 4" descr="C:\Users\Bami\Desktop\VE\DeformSetu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649587"/>
            <a:ext cx="4752528" cy="1210271"/>
          </a:xfrm>
          <a:prstGeom prst="rect">
            <a:avLst/>
          </a:prstGeom>
          <a:noFill/>
        </p:spPr>
      </p:pic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2880320" cy="4104456"/>
          </a:xfrm>
        </p:spPr>
        <p:txBody>
          <a:bodyPr>
            <a:normAutofit/>
          </a:bodyPr>
          <a:lstStyle/>
          <a:p>
            <a:r>
              <a:rPr lang="de-DE" sz="2200" dirty="0" smtClean="0"/>
              <a:t>Beleuchtung:</a:t>
            </a:r>
          </a:p>
          <a:p>
            <a:pPr>
              <a:buNone/>
            </a:pPr>
            <a:r>
              <a:rPr lang="de-DE" sz="2200" dirty="0" smtClean="0"/>
              <a:t>	</a:t>
            </a:r>
            <a:r>
              <a:rPr lang="de-DE" sz="2000" dirty="0" smtClean="0"/>
              <a:t>(</a:t>
            </a:r>
            <a:r>
              <a:rPr lang="de-DE" sz="2000" dirty="0" err="1" smtClean="0"/>
              <a:t>Blinn</a:t>
            </a:r>
            <a:r>
              <a:rPr lang="de-DE" sz="2000" dirty="0" smtClean="0"/>
              <a:t>)</a:t>
            </a:r>
            <a:r>
              <a:rPr lang="de-DE" sz="2000" dirty="0" err="1" smtClean="0"/>
              <a:t>Phong</a:t>
            </a:r>
            <a:endParaRPr lang="de-DE" sz="2000" dirty="0" smtClean="0"/>
          </a:p>
          <a:p>
            <a:pPr>
              <a:buNone/>
            </a:pPr>
            <a:endParaRPr lang="de-DE" sz="2200" dirty="0" smtClean="0"/>
          </a:p>
          <a:p>
            <a:r>
              <a:rPr lang="de-DE" sz="2200" dirty="0" smtClean="0"/>
              <a:t>Testobjekte:</a:t>
            </a:r>
          </a:p>
          <a:p>
            <a:pPr>
              <a:buNone/>
            </a:pPr>
            <a:r>
              <a:rPr lang="de-DE" sz="2200" dirty="0" smtClean="0"/>
              <a:t>	</a:t>
            </a:r>
            <a:r>
              <a:rPr lang="de-DE" sz="2000" dirty="0" err="1" smtClean="0"/>
              <a:t>Sphere</a:t>
            </a:r>
            <a:r>
              <a:rPr lang="de-DE" sz="2000" dirty="0" smtClean="0"/>
              <a:t> und Plane</a:t>
            </a:r>
          </a:p>
          <a:p>
            <a:pPr>
              <a:buNone/>
            </a:pPr>
            <a:endParaRPr lang="de-DE" sz="2000" dirty="0" smtClean="0"/>
          </a:p>
          <a:p>
            <a:r>
              <a:rPr lang="de-DE" sz="2200" dirty="0" smtClean="0"/>
              <a:t>Echtzeit-</a:t>
            </a:r>
            <a:r>
              <a:rPr lang="de-DE" sz="2200" dirty="0" err="1" smtClean="0"/>
              <a:t>manipulation</a:t>
            </a:r>
            <a:r>
              <a:rPr lang="de-DE" sz="2200" dirty="0" smtClean="0"/>
              <a:t> </a:t>
            </a:r>
            <a:r>
              <a:rPr lang="de-DE" sz="2200" dirty="0" smtClean="0"/>
              <a:t>via GUI</a:t>
            </a:r>
            <a:endParaRPr lang="de-DE" sz="2200" dirty="0" smtClean="0"/>
          </a:p>
          <a:p>
            <a:pPr>
              <a:buNone/>
            </a:pPr>
            <a:endParaRPr lang="de-D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H/V/Radial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7"/>
          </a:xfrm>
        </p:spPr>
        <p:txBody>
          <a:bodyPr>
            <a:normAutofit lnSpcReduction="10000"/>
          </a:bodyPr>
          <a:lstStyle/>
          <a:p>
            <a:r>
              <a:rPr lang="de-DE" sz="2600" dirty="0" smtClean="0"/>
              <a:t>Verwisch-Effekt</a:t>
            </a:r>
          </a:p>
          <a:p>
            <a:r>
              <a:rPr lang="de-DE" sz="2600" dirty="0" smtClean="0"/>
              <a:t>Ist Basis für viele Effekte:</a:t>
            </a:r>
          </a:p>
          <a:p>
            <a:pPr lvl="1"/>
            <a:r>
              <a:rPr lang="de-DE" sz="2200" dirty="0" smtClean="0"/>
              <a:t>Unschärfe-Effekt</a:t>
            </a:r>
          </a:p>
          <a:p>
            <a:pPr lvl="1"/>
            <a:r>
              <a:rPr lang="de-DE" sz="2200" dirty="0" err="1" smtClean="0"/>
              <a:t>Glow</a:t>
            </a:r>
            <a:r>
              <a:rPr lang="de-DE" sz="2200" dirty="0" smtClean="0"/>
              <a:t>-Effekt</a:t>
            </a:r>
          </a:p>
          <a:p>
            <a:pPr lvl="1"/>
            <a:r>
              <a:rPr lang="de-DE" sz="2200" dirty="0" err="1" smtClean="0"/>
              <a:t>Depth</a:t>
            </a:r>
            <a:r>
              <a:rPr lang="de-DE" sz="2200" dirty="0" smtClean="0"/>
              <a:t> </a:t>
            </a:r>
            <a:r>
              <a:rPr lang="de-DE" sz="2200" dirty="0" err="1" smtClean="0"/>
              <a:t>of</a:t>
            </a:r>
            <a:r>
              <a:rPr lang="de-DE" sz="2200" dirty="0" smtClean="0"/>
              <a:t> Field </a:t>
            </a:r>
          </a:p>
          <a:p>
            <a:pPr lvl="1"/>
            <a:r>
              <a:rPr lang="de-DE" sz="2200" dirty="0" err="1" smtClean="0"/>
              <a:t>Softshadows</a:t>
            </a:r>
            <a:r>
              <a:rPr lang="de-DE" sz="2200" dirty="0" smtClean="0"/>
              <a:t> (PCF)</a:t>
            </a:r>
            <a:endParaRPr lang="de-DE" sz="2200" dirty="0"/>
          </a:p>
          <a:p>
            <a:r>
              <a:rPr lang="de-DE" sz="2600" dirty="0" smtClean="0"/>
              <a:t>Bild kann horizontal(H), vertikal(V) oder radial verwischt werden</a:t>
            </a:r>
          </a:p>
          <a:p>
            <a:r>
              <a:rPr lang="de-DE" sz="2600" dirty="0" smtClean="0"/>
              <a:t>Wird ermöglicht, indem der Mittelwert durch einen vordefinierten </a:t>
            </a:r>
            <a:r>
              <a:rPr lang="de-DE" sz="2600" dirty="0" err="1" smtClean="0"/>
              <a:t>Kernel</a:t>
            </a:r>
            <a:r>
              <a:rPr lang="de-DE" sz="2600" dirty="0" smtClean="0"/>
              <a:t> (Filter) berechnet wird</a:t>
            </a:r>
          </a:p>
          <a:p>
            <a:endParaRPr lang="de-DE" sz="26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9220" name="Picture 4" descr="C:\Users\Bami\Desktop\VE\blur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2497460"/>
            <a:ext cx="2304256" cy="1079362"/>
          </a:xfrm>
          <a:prstGeom prst="rect">
            <a:avLst/>
          </a:prstGeom>
          <a:noFill/>
        </p:spPr>
      </p:pic>
      <p:cxnSp>
        <p:nvCxnSpPr>
          <p:cNvPr id="9" name="Gewinkelte Verbindung 8"/>
          <p:cNvCxnSpPr/>
          <p:nvPr/>
        </p:nvCxnSpPr>
        <p:spPr>
          <a:xfrm>
            <a:off x="4644008" y="2137420"/>
            <a:ext cx="1296144" cy="10081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219" name="Picture 3" descr="C:\Users\Bami\Desktop\VE\blur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417340"/>
            <a:ext cx="2305874" cy="1080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Horizontal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7"/>
          </a:xfrm>
        </p:spPr>
        <p:txBody>
          <a:bodyPr>
            <a:normAutofit/>
          </a:bodyPr>
          <a:lstStyle/>
          <a:p>
            <a:r>
              <a:rPr lang="de-DE" sz="2600" dirty="0" smtClean="0"/>
              <a:t>Horizontal </a:t>
            </a:r>
            <a:r>
              <a:rPr lang="de-DE" sz="2600" dirty="0" err="1" smtClean="0"/>
              <a:t>Blur</a:t>
            </a:r>
            <a:endParaRPr lang="de-DE" sz="2600" dirty="0" smtClean="0"/>
          </a:p>
          <a:p>
            <a:pPr>
              <a:buNone/>
            </a:pPr>
            <a:r>
              <a:rPr lang="de-DE" sz="2600" dirty="0" smtClean="0"/>
              <a:t>	</a:t>
            </a:r>
            <a:r>
              <a:rPr lang="de-DE" sz="2000" dirty="0" err="1" smtClean="0"/>
              <a:t>for</a:t>
            </a:r>
            <a:r>
              <a:rPr lang="de-DE" sz="2000" dirty="0" smtClean="0"/>
              <a:t>(</a:t>
            </a:r>
            <a:r>
              <a:rPr lang="de-DE" sz="2000" dirty="0" err="1" smtClean="0"/>
              <a:t>int</a:t>
            </a:r>
            <a:r>
              <a:rPr lang="de-DE" sz="2000" dirty="0" smtClean="0"/>
              <a:t> i = -</a:t>
            </a:r>
            <a:r>
              <a:rPr lang="de-DE" sz="2000" dirty="0" err="1" smtClean="0"/>
              <a:t>it</a:t>
            </a:r>
            <a:r>
              <a:rPr lang="de-DE" sz="2000" dirty="0" smtClean="0"/>
              <a:t>; i &lt; </a:t>
            </a:r>
            <a:r>
              <a:rPr lang="de-DE" sz="2000" dirty="0" err="1" smtClean="0"/>
              <a:t>it</a:t>
            </a:r>
            <a:r>
              <a:rPr lang="de-DE" sz="2000" dirty="0" smtClean="0"/>
              <a:t>; i++){</a:t>
            </a:r>
          </a:p>
          <a:p>
            <a:pPr>
              <a:buNone/>
            </a:pPr>
            <a:r>
              <a:rPr lang="de-DE" sz="2000" dirty="0" smtClean="0"/>
              <a:t>	  // </a:t>
            </a:r>
            <a:r>
              <a:rPr lang="de-DE" sz="2000" dirty="0" smtClean="0"/>
              <a:t>Horizontal -&gt; durch Auflösung teilen -&gt; Mittelwert (</a:t>
            </a:r>
            <a:r>
              <a:rPr lang="de-DE" sz="2000" dirty="0" err="1" smtClean="0"/>
              <a:t>mappen</a:t>
            </a:r>
            <a:r>
              <a:rPr lang="de-DE" sz="2000" dirty="0" smtClean="0"/>
              <a:t> von 0-1)</a:t>
            </a: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	  </a:t>
            </a:r>
            <a:r>
              <a:rPr lang="de-DE" sz="2000" dirty="0" err="1" smtClean="0"/>
              <a:t>color</a:t>
            </a:r>
            <a:r>
              <a:rPr lang="de-DE" sz="2000" dirty="0" smtClean="0"/>
              <a:t> += texture2D(</a:t>
            </a:r>
            <a:r>
              <a:rPr lang="de-DE" sz="2000" dirty="0" err="1" smtClean="0"/>
              <a:t>tex</a:t>
            </a:r>
            <a:r>
              <a:rPr lang="de-DE" sz="2000" dirty="0" smtClean="0"/>
              <a:t>, </a:t>
            </a:r>
            <a:r>
              <a:rPr lang="de-DE" sz="2000" dirty="0" err="1" smtClean="0"/>
              <a:t>vTexCoords</a:t>
            </a:r>
            <a:r>
              <a:rPr lang="de-DE" sz="2000" dirty="0" smtClean="0"/>
              <a:t> + vec2(i, 0.0) / (</a:t>
            </a:r>
            <a:r>
              <a:rPr lang="de-DE" sz="2000" dirty="0" err="1" smtClean="0"/>
              <a:t>resolution.x</a:t>
            </a:r>
            <a:r>
              <a:rPr lang="de-DE" sz="2000" dirty="0" smtClean="0"/>
              <a:t>  / 2.0));</a:t>
            </a:r>
          </a:p>
          <a:p>
            <a:pPr>
              <a:buNone/>
            </a:pPr>
            <a:r>
              <a:rPr lang="de-DE" sz="2000" dirty="0" smtClean="0"/>
              <a:t>	}</a:t>
            </a:r>
          </a:p>
          <a:p>
            <a:pPr>
              <a:buNone/>
            </a:pPr>
            <a:r>
              <a:rPr lang="de-DE" sz="2000" dirty="0" smtClean="0"/>
              <a:t>	// Durch die Gesamtanzahl der </a:t>
            </a:r>
            <a:r>
              <a:rPr lang="de-DE" sz="2000" dirty="0" smtClean="0"/>
              <a:t>Iterationen (</a:t>
            </a:r>
            <a:r>
              <a:rPr lang="de-DE" sz="2000" dirty="0" err="1" smtClean="0"/>
              <a:t>Kernel</a:t>
            </a:r>
            <a:r>
              <a:rPr lang="de-DE" sz="2000" dirty="0" smtClean="0"/>
              <a:t>) teilen -&gt; Mittelwert</a:t>
            </a:r>
            <a:endParaRPr lang="de-DE" sz="2000" dirty="0" smtClean="0"/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color</a:t>
            </a:r>
            <a:r>
              <a:rPr lang="de-DE" sz="2000" dirty="0" smtClean="0"/>
              <a:t> /= </a:t>
            </a:r>
            <a:r>
              <a:rPr lang="de-DE" sz="2000" dirty="0" err="1" smtClean="0"/>
              <a:t>numIt</a:t>
            </a:r>
            <a:r>
              <a:rPr lang="de-DE" sz="2000" dirty="0" smtClean="0"/>
              <a:t>;</a:t>
            </a:r>
          </a:p>
          <a:p>
            <a:endParaRPr lang="de-DE" sz="26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Horizontal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20072" y="2425452"/>
            <a:ext cx="2475384" cy="1656185"/>
          </a:xfrm>
        </p:spPr>
        <p:txBody>
          <a:bodyPr>
            <a:normAutofit/>
          </a:bodyPr>
          <a:lstStyle/>
          <a:p>
            <a:r>
              <a:rPr lang="de-DE" sz="2200" dirty="0" smtClean="0"/>
              <a:t>HV1/2:</a:t>
            </a:r>
            <a:r>
              <a:rPr lang="de-DE" sz="2600" dirty="0" smtClean="0"/>
              <a:t>  </a:t>
            </a:r>
            <a:r>
              <a:rPr lang="de-DE" sz="2000" dirty="0" err="1" smtClean="0"/>
              <a:t>Combined</a:t>
            </a:r>
            <a:r>
              <a:rPr lang="de-DE" sz="2000" dirty="0" smtClean="0"/>
              <a:t> horizontal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vertical</a:t>
            </a:r>
            <a:r>
              <a:rPr lang="de-DE" sz="2000" dirty="0" smtClean="0"/>
              <a:t> </a:t>
            </a:r>
            <a:r>
              <a:rPr lang="de-DE" sz="2000" dirty="0" err="1" smtClean="0"/>
              <a:t>blur</a:t>
            </a:r>
            <a:endParaRPr lang="de-DE" sz="20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026" name="Picture 2" descr="C:\Users\Bami\Desktop\VE\Horizontal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33364"/>
            <a:ext cx="4065074" cy="3276998"/>
          </a:xfrm>
          <a:prstGeom prst="rect">
            <a:avLst/>
          </a:prstGeom>
          <a:noFill/>
        </p:spPr>
      </p:pic>
      <p:pic>
        <p:nvPicPr>
          <p:cNvPr id="1027" name="Picture 3" descr="C:\Users\Bami\Desktop\VE\HorizontalBlurSet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633364"/>
            <a:ext cx="3110394" cy="792088"/>
          </a:xfrm>
          <a:prstGeom prst="rect">
            <a:avLst/>
          </a:prstGeom>
          <a:noFill/>
        </p:spPr>
      </p:pic>
      <p:pic>
        <p:nvPicPr>
          <p:cNvPr id="1028" name="Picture 4" descr="C:\Users\Bami\Desktop\VE\BlurMenu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52320" y="2569468"/>
            <a:ext cx="927100" cy="1143000"/>
          </a:xfrm>
          <a:prstGeom prst="rect">
            <a:avLst/>
          </a:prstGeom>
          <a:noFill/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5220072" y="3937621"/>
            <a:ext cx="3240360" cy="108012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tabLst/>
              <a:defRPr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Echtzeitwechsel </a:t>
            </a:r>
            <a:r>
              <a:rPr lang="de-DE" sz="2200" noProof="0" dirty="0" smtClean="0">
                <a:solidFill>
                  <a:schemeClr val="tx2"/>
                </a:solidFill>
              </a:rPr>
              <a:t>zwischen PP und Non-PP</a:t>
            </a:r>
            <a:endParaRPr kumimoji="0" lang="de-D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3115072" cy="4010637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 err="1" smtClean="0"/>
              <a:t>Kernel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radial </a:t>
            </a:r>
            <a:r>
              <a:rPr lang="de-DE" sz="2400" dirty="0" err="1" smtClean="0"/>
              <a:t>blur</a:t>
            </a:r>
            <a:endParaRPr lang="de-DE" sz="2400" dirty="0" smtClean="0"/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float</a:t>
            </a:r>
            <a:r>
              <a:rPr lang="de-DE" sz="2000" dirty="0" smtClean="0"/>
              <a:t> 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[10];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[0] = -0.08;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[1] = -0.05;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[2] = -0.03;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[3] = -0.02;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[4] = -0.01;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[5] =  0.01;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[6] =  0.02;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[7] =  0.03;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[8] =  0.05;</a:t>
            </a:r>
          </a:p>
          <a:p>
            <a:pPr>
              <a:buNone/>
            </a:pPr>
            <a:r>
              <a:rPr lang="de-DE" sz="2000" dirty="0" smtClean="0"/>
              <a:t>	</a:t>
            </a:r>
            <a:r>
              <a:rPr lang="de-DE" sz="2000" dirty="0" err="1" smtClean="0"/>
              <a:t>samples</a:t>
            </a:r>
            <a:r>
              <a:rPr lang="de-DE" sz="2000" dirty="0" smtClean="0"/>
              <a:t>[9] =  0.08;</a:t>
            </a:r>
            <a:endParaRPr lang="de-DE" sz="26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3491880" y="1201316"/>
            <a:ext cx="5472608" cy="417646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smtClean="0">
                <a:solidFill>
                  <a:schemeClr val="tx2"/>
                </a:solidFill>
              </a:rPr>
              <a:t>dir = 0.5 - </a:t>
            </a:r>
            <a:r>
              <a:rPr lang="de-DE" sz="1600" dirty="0" err="1" smtClean="0">
                <a:solidFill>
                  <a:schemeClr val="tx2"/>
                </a:solidFill>
              </a:rPr>
              <a:t>vTexCoords</a:t>
            </a:r>
            <a:r>
              <a:rPr lang="de-DE" sz="1600" dirty="0" smtClean="0">
                <a:solidFill>
                  <a:schemeClr val="tx2"/>
                </a:solidFill>
              </a:rPr>
              <a:t>; 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dist</a:t>
            </a:r>
            <a:r>
              <a:rPr lang="de-DE" sz="1600" dirty="0" smtClean="0">
                <a:solidFill>
                  <a:schemeClr val="tx2"/>
                </a:solidFill>
              </a:rPr>
              <a:t> = </a:t>
            </a:r>
            <a:r>
              <a:rPr lang="de-DE" sz="1600" dirty="0" err="1" smtClean="0">
                <a:solidFill>
                  <a:schemeClr val="tx2"/>
                </a:solidFill>
              </a:rPr>
              <a:t>sqrt</a:t>
            </a:r>
            <a:r>
              <a:rPr lang="de-DE" sz="1600" dirty="0" smtClean="0">
                <a:solidFill>
                  <a:schemeClr val="tx2"/>
                </a:solidFill>
              </a:rPr>
              <a:t>(</a:t>
            </a:r>
            <a:r>
              <a:rPr lang="de-DE" sz="1600" dirty="0" err="1" smtClean="0">
                <a:solidFill>
                  <a:schemeClr val="tx2"/>
                </a:solidFill>
              </a:rPr>
              <a:t>dir.x</a:t>
            </a:r>
            <a:r>
              <a:rPr lang="de-DE" sz="1600" dirty="0" smtClean="0">
                <a:solidFill>
                  <a:schemeClr val="tx2"/>
                </a:solidFill>
              </a:rPr>
              <a:t>*</a:t>
            </a:r>
            <a:r>
              <a:rPr lang="de-DE" sz="1600" dirty="0" err="1" smtClean="0">
                <a:solidFill>
                  <a:schemeClr val="tx2"/>
                </a:solidFill>
              </a:rPr>
              <a:t>dir.x</a:t>
            </a:r>
            <a:r>
              <a:rPr lang="de-DE" sz="1600" dirty="0" smtClean="0">
                <a:solidFill>
                  <a:schemeClr val="tx2"/>
                </a:solidFill>
              </a:rPr>
              <a:t> + </a:t>
            </a:r>
            <a:r>
              <a:rPr lang="de-DE" sz="1600" dirty="0" err="1" smtClean="0">
                <a:solidFill>
                  <a:schemeClr val="tx2"/>
                </a:solidFill>
              </a:rPr>
              <a:t>dir.y</a:t>
            </a:r>
            <a:r>
              <a:rPr lang="de-DE" sz="1600" dirty="0" smtClean="0">
                <a:solidFill>
                  <a:schemeClr val="tx2"/>
                </a:solidFill>
              </a:rPr>
              <a:t>*</a:t>
            </a:r>
            <a:r>
              <a:rPr lang="de-DE" sz="1600" dirty="0" err="1" smtClean="0">
                <a:solidFill>
                  <a:schemeClr val="tx2"/>
                </a:solidFill>
              </a:rPr>
              <a:t>dir.y</a:t>
            </a:r>
            <a:r>
              <a:rPr lang="de-DE" sz="1600" dirty="0" smtClean="0">
                <a:solidFill>
                  <a:schemeClr val="tx2"/>
                </a:solidFill>
              </a:rPr>
              <a:t>); 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smtClean="0">
                <a:solidFill>
                  <a:schemeClr val="tx2"/>
                </a:solidFill>
              </a:rPr>
              <a:t>dir = dir/</a:t>
            </a:r>
            <a:r>
              <a:rPr lang="de-DE" sz="1600" dirty="0" err="1" smtClean="0">
                <a:solidFill>
                  <a:schemeClr val="tx2"/>
                </a:solidFill>
              </a:rPr>
              <a:t>dist</a:t>
            </a:r>
            <a:r>
              <a:rPr lang="de-DE" sz="1600" dirty="0" smtClean="0">
                <a:solidFill>
                  <a:schemeClr val="tx2"/>
                </a:solidFill>
              </a:rPr>
              <a:t>; 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de-DE" sz="1600" dirty="0" smtClean="0">
              <a:solidFill>
                <a:schemeClr val="tx2"/>
              </a:solidFill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color</a:t>
            </a:r>
            <a:r>
              <a:rPr lang="de-DE" sz="1600" dirty="0" smtClean="0">
                <a:solidFill>
                  <a:schemeClr val="tx2"/>
                </a:solidFill>
              </a:rPr>
              <a:t> = texture2D(</a:t>
            </a:r>
            <a:r>
              <a:rPr lang="de-DE" sz="1600" dirty="0" err="1" smtClean="0">
                <a:solidFill>
                  <a:schemeClr val="tx2"/>
                </a:solidFill>
              </a:rPr>
              <a:t>tex,vTexCoords</a:t>
            </a:r>
            <a:r>
              <a:rPr lang="de-DE" sz="1600" dirty="0" smtClean="0">
                <a:solidFill>
                  <a:schemeClr val="tx2"/>
                </a:solidFill>
              </a:rPr>
              <a:t>); 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sum</a:t>
            </a:r>
            <a:r>
              <a:rPr lang="de-DE" sz="1600" dirty="0" smtClean="0">
                <a:solidFill>
                  <a:schemeClr val="tx2"/>
                </a:solidFill>
              </a:rPr>
              <a:t> = </a:t>
            </a:r>
            <a:r>
              <a:rPr lang="de-DE" sz="1600" dirty="0" err="1" smtClean="0">
                <a:solidFill>
                  <a:schemeClr val="tx2"/>
                </a:solidFill>
              </a:rPr>
              <a:t>color</a:t>
            </a:r>
            <a:r>
              <a:rPr lang="de-DE" sz="1600" dirty="0" smtClean="0">
                <a:solidFill>
                  <a:schemeClr val="tx2"/>
                </a:solidFill>
              </a:rPr>
              <a:t>;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for</a:t>
            </a:r>
            <a:r>
              <a:rPr lang="de-DE" sz="1600" dirty="0" smtClean="0">
                <a:solidFill>
                  <a:schemeClr val="tx2"/>
                </a:solidFill>
              </a:rPr>
              <a:t> (</a:t>
            </a:r>
            <a:r>
              <a:rPr lang="de-DE" sz="1600" dirty="0" err="1" smtClean="0">
                <a:solidFill>
                  <a:schemeClr val="tx2"/>
                </a:solidFill>
              </a:rPr>
              <a:t>int</a:t>
            </a:r>
            <a:r>
              <a:rPr lang="de-DE" sz="1600" dirty="0" smtClean="0">
                <a:solidFill>
                  <a:schemeClr val="tx2"/>
                </a:solidFill>
              </a:rPr>
              <a:t> i = 0; i &lt; 10; i++) // </a:t>
            </a:r>
            <a:r>
              <a:rPr lang="de-DE" sz="1600" dirty="0" err="1" smtClean="0">
                <a:solidFill>
                  <a:schemeClr val="tx2"/>
                </a:solidFill>
              </a:rPr>
              <a:t>sd</a:t>
            </a:r>
            <a:r>
              <a:rPr lang="de-DE" sz="1600" dirty="0" smtClean="0">
                <a:solidFill>
                  <a:schemeClr val="tx2"/>
                </a:solidFill>
              </a:rPr>
              <a:t> -&gt; </a:t>
            </a:r>
            <a:r>
              <a:rPr lang="de-DE" sz="1600" dirty="0" err="1" smtClean="0">
                <a:solidFill>
                  <a:schemeClr val="tx2"/>
                </a:solidFill>
              </a:rPr>
              <a:t>sampleDist</a:t>
            </a:r>
            <a:endParaRPr lang="de-DE" sz="1600" dirty="0" smtClean="0">
              <a:solidFill>
                <a:schemeClr val="tx2"/>
              </a:solidFill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smtClean="0">
                <a:solidFill>
                  <a:schemeClr val="tx2"/>
                </a:solidFill>
              </a:rPr>
              <a:t>   </a:t>
            </a:r>
            <a:r>
              <a:rPr lang="de-DE" sz="1600" dirty="0" err="1" smtClean="0">
                <a:solidFill>
                  <a:schemeClr val="tx2"/>
                </a:solidFill>
              </a:rPr>
              <a:t>sum</a:t>
            </a:r>
            <a:r>
              <a:rPr lang="de-DE" sz="1600" dirty="0" smtClean="0">
                <a:solidFill>
                  <a:schemeClr val="tx2"/>
                </a:solidFill>
              </a:rPr>
              <a:t> += texture2D( </a:t>
            </a:r>
            <a:r>
              <a:rPr lang="de-DE" sz="1600" dirty="0" err="1" smtClean="0">
                <a:solidFill>
                  <a:schemeClr val="tx2"/>
                </a:solidFill>
              </a:rPr>
              <a:t>tex</a:t>
            </a:r>
            <a:r>
              <a:rPr lang="de-DE" sz="1600" dirty="0" smtClean="0">
                <a:solidFill>
                  <a:schemeClr val="tx2"/>
                </a:solidFill>
              </a:rPr>
              <a:t>, </a:t>
            </a:r>
            <a:r>
              <a:rPr lang="de-DE" sz="1600" dirty="0" err="1" smtClean="0">
                <a:solidFill>
                  <a:schemeClr val="tx2"/>
                </a:solidFill>
              </a:rPr>
              <a:t>vTexCoords</a:t>
            </a:r>
            <a:r>
              <a:rPr lang="de-DE" sz="1600" dirty="0" smtClean="0">
                <a:solidFill>
                  <a:schemeClr val="tx2"/>
                </a:solidFill>
              </a:rPr>
              <a:t> + dir * </a:t>
            </a:r>
            <a:r>
              <a:rPr lang="de-DE" sz="1600" dirty="0" err="1" smtClean="0">
                <a:solidFill>
                  <a:schemeClr val="tx2"/>
                </a:solidFill>
              </a:rPr>
              <a:t>samples</a:t>
            </a:r>
            <a:r>
              <a:rPr lang="de-DE" sz="1600" dirty="0" smtClean="0">
                <a:solidFill>
                  <a:schemeClr val="tx2"/>
                </a:solidFill>
              </a:rPr>
              <a:t>[i] * </a:t>
            </a:r>
            <a:r>
              <a:rPr lang="de-DE" sz="1600" dirty="0" err="1" smtClean="0">
                <a:solidFill>
                  <a:schemeClr val="tx2"/>
                </a:solidFill>
              </a:rPr>
              <a:t>sd</a:t>
            </a:r>
            <a:r>
              <a:rPr lang="de-DE" sz="1600" dirty="0" smtClean="0">
                <a:solidFill>
                  <a:schemeClr val="tx2"/>
                </a:solidFill>
              </a:rPr>
              <a:t>);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endParaRPr lang="de-DE" sz="1600" dirty="0" smtClean="0">
              <a:solidFill>
                <a:schemeClr val="tx2"/>
              </a:solidFill>
            </a:endParaRP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sum</a:t>
            </a:r>
            <a:r>
              <a:rPr lang="de-DE" sz="1600" dirty="0" smtClean="0">
                <a:solidFill>
                  <a:schemeClr val="tx2"/>
                </a:solidFill>
              </a:rPr>
              <a:t> *= 1.0/11.0; 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float</a:t>
            </a:r>
            <a:r>
              <a:rPr lang="de-DE" sz="1600" dirty="0" smtClean="0">
                <a:solidFill>
                  <a:schemeClr val="tx2"/>
                </a:solidFill>
              </a:rPr>
              <a:t> t = </a:t>
            </a:r>
            <a:r>
              <a:rPr lang="de-DE" sz="1600" dirty="0" err="1" smtClean="0">
                <a:solidFill>
                  <a:schemeClr val="tx2"/>
                </a:solidFill>
              </a:rPr>
              <a:t>dist</a:t>
            </a:r>
            <a:r>
              <a:rPr lang="de-DE" sz="1600" dirty="0" smtClean="0">
                <a:solidFill>
                  <a:schemeClr val="tx2"/>
                </a:solidFill>
              </a:rPr>
              <a:t> * </a:t>
            </a:r>
            <a:r>
              <a:rPr lang="de-DE" sz="1600" dirty="0" err="1" smtClean="0">
                <a:solidFill>
                  <a:schemeClr val="tx2"/>
                </a:solidFill>
              </a:rPr>
              <a:t>radDist</a:t>
            </a:r>
            <a:r>
              <a:rPr lang="de-DE" sz="1600" dirty="0" smtClean="0">
                <a:solidFill>
                  <a:schemeClr val="tx2"/>
                </a:solidFill>
              </a:rPr>
              <a:t>;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smtClean="0">
                <a:solidFill>
                  <a:schemeClr val="tx2"/>
                </a:solidFill>
              </a:rPr>
              <a:t>t = </a:t>
            </a:r>
            <a:r>
              <a:rPr lang="de-DE" sz="1600" dirty="0" err="1" smtClean="0">
                <a:solidFill>
                  <a:schemeClr val="tx2"/>
                </a:solidFill>
              </a:rPr>
              <a:t>clamp</a:t>
            </a:r>
            <a:r>
              <a:rPr lang="de-DE" sz="1600" dirty="0" smtClean="0">
                <a:solidFill>
                  <a:schemeClr val="tx2"/>
                </a:solidFill>
              </a:rPr>
              <a:t>(t ,0.0,1.0);</a:t>
            </a:r>
          </a:p>
          <a:p>
            <a:pPr marL="342900" lvl="0" indent="-342900"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de-DE" sz="1600" dirty="0" err="1" smtClean="0">
                <a:solidFill>
                  <a:schemeClr val="tx2"/>
                </a:solidFill>
              </a:rPr>
              <a:t>gl_FragColor</a:t>
            </a:r>
            <a:r>
              <a:rPr lang="de-DE" sz="1600" dirty="0" smtClean="0">
                <a:solidFill>
                  <a:schemeClr val="tx2"/>
                </a:solidFill>
              </a:rPr>
              <a:t> = mix(</a:t>
            </a:r>
            <a:r>
              <a:rPr lang="de-DE" sz="1600" dirty="0" err="1" smtClean="0">
                <a:solidFill>
                  <a:schemeClr val="tx2"/>
                </a:solidFill>
              </a:rPr>
              <a:t>color</a:t>
            </a:r>
            <a:r>
              <a:rPr lang="de-DE" sz="1600" dirty="0" smtClean="0">
                <a:solidFill>
                  <a:schemeClr val="tx2"/>
                </a:solidFill>
              </a:rPr>
              <a:t>,  </a:t>
            </a:r>
            <a:r>
              <a:rPr lang="de-DE" sz="1600" dirty="0" err="1" smtClean="0">
                <a:solidFill>
                  <a:schemeClr val="tx2"/>
                </a:solidFill>
              </a:rPr>
              <a:t>sum</a:t>
            </a:r>
            <a:r>
              <a:rPr lang="de-DE" sz="1600" dirty="0" smtClean="0">
                <a:solidFill>
                  <a:schemeClr val="tx2"/>
                </a:solidFill>
              </a:rPr>
              <a:t>, t);</a:t>
            </a:r>
            <a:endParaRPr kumimoji="0" lang="de-D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7170" name="Picture 2" descr="C:\Users\Bami\Desktop\VE\RadBlur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04802" cy="3600400"/>
          </a:xfrm>
          <a:prstGeom prst="rect">
            <a:avLst/>
          </a:prstGeom>
          <a:noFill/>
        </p:spPr>
      </p:pic>
      <p:pic>
        <p:nvPicPr>
          <p:cNvPr id="7171" name="Picture 3" descr="C:\Users\Bami\Desktop\VE\RadBlur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345332"/>
            <a:ext cx="3619405" cy="36149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2050" name="Picture 2" descr="C:\Users\Bami\Desktop\VE\RadBl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00841" cy="3578912"/>
          </a:xfrm>
          <a:prstGeom prst="rect">
            <a:avLst/>
          </a:prstGeom>
          <a:noFill/>
        </p:spPr>
      </p:pic>
      <p:pic>
        <p:nvPicPr>
          <p:cNvPr id="2051" name="Picture 3" descr="C:\Users\Bami\Desktop\VE\RadBlur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345332"/>
            <a:ext cx="3600400" cy="35784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03848" y="1295135"/>
            <a:ext cx="5787752" cy="3771636"/>
          </a:xfrm>
        </p:spPr>
        <p:txBody>
          <a:bodyPr>
            <a:normAutofit/>
          </a:bodyPr>
          <a:lstStyle/>
          <a:p>
            <a:r>
              <a:rPr lang="de-DE" sz="2600" dirty="0" err="1" smtClean="0"/>
              <a:t>Bump</a:t>
            </a:r>
            <a:r>
              <a:rPr lang="de-DE" sz="2600" dirty="0" smtClean="0"/>
              <a:t>-Mapping</a:t>
            </a:r>
          </a:p>
          <a:p>
            <a:r>
              <a:rPr lang="de-DE" sz="2600" dirty="0" err="1" smtClean="0"/>
              <a:t>Deform-Shader</a:t>
            </a:r>
            <a:endParaRPr lang="de-DE" sz="2600" dirty="0" smtClean="0"/>
          </a:p>
          <a:p>
            <a:r>
              <a:rPr lang="de-DE" sz="2600" dirty="0" err="1" smtClean="0"/>
              <a:t>Blur</a:t>
            </a:r>
            <a:r>
              <a:rPr lang="de-DE" sz="2600" dirty="0" smtClean="0"/>
              <a:t> </a:t>
            </a:r>
            <a:r>
              <a:rPr lang="de-DE" sz="2600" dirty="0" smtClean="0"/>
              <a:t>Post Processing</a:t>
            </a:r>
          </a:p>
          <a:p>
            <a:r>
              <a:rPr lang="de-DE" sz="2600" dirty="0" smtClean="0"/>
              <a:t>(</a:t>
            </a:r>
            <a:r>
              <a:rPr lang="de-DE" sz="2600" dirty="0" err="1" smtClean="0"/>
              <a:t>Shadowmapping</a:t>
            </a:r>
            <a:r>
              <a:rPr lang="de-DE" sz="2600" dirty="0" smtClean="0"/>
              <a:t>)</a:t>
            </a:r>
            <a:endParaRPr lang="de-DE" sz="2600" dirty="0" smtClean="0"/>
          </a:p>
          <a:p>
            <a:r>
              <a:rPr lang="de-DE" sz="2600" dirty="0" smtClean="0"/>
              <a:t>Erweiterungen</a:t>
            </a:r>
          </a:p>
          <a:p>
            <a:r>
              <a:rPr lang="de-DE" sz="2600" dirty="0" smtClean="0"/>
              <a:t>Controls</a:t>
            </a:r>
            <a:endParaRPr lang="de-DE" sz="26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5122" name="Picture 2" descr="C:\Users\Bami\Desktop\VE\Nic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72408" cy="3667936"/>
          </a:xfrm>
          <a:prstGeom prst="rect">
            <a:avLst/>
          </a:prstGeom>
          <a:noFill/>
        </p:spPr>
      </p:pic>
      <p:pic>
        <p:nvPicPr>
          <p:cNvPr id="5123" name="Picture 3" descr="C:\Users\Bami\Desktop\VE\Nice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345332"/>
            <a:ext cx="3676886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6146" name="Picture 2" descr="C:\Users\Bami\Desktop\VE\Nice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76886" cy="3672408"/>
          </a:xfrm>
          <a:prstGeom prst="rect">
            <a:avLst/>
          </a:prstGeom>
          <a:noFill/>
        </p:spPr>
      </p:pic>
      <p:pic>
        <p:nvPicPr>
          <p:cNvPr id="6147" name="Picture 3" descr="C:\Users\Bami\Desktop\VE\Nice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345332"/>
            <a:ext cx="3676887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9218" name="Picture 2" descr="C:\Users\Bami\Desktop\VE\Nice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76888" cy="3672408"/>
          </a:xfrm>
          <a:prstGeom prst="rect">
            <a:avLst/>
          </a:prstGeom>
          <a:noFill/>
        </p:spPr>
      </p:pic>
      <p:pic>
        <p:nvPicPr>
          <p:cNvPr id="9219" name="Picture 3" descr="C:\Users\Bami\Desktop\VE\Nice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345332"/>
            <a:ext cx="3676896" cy="36724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Blur</a:t>
            </a:r>
            <a:r>
              <a:rPr lang="de-DE" dirty="0" smtClean="0"/>
              <a:t> radial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242" name="Picture 2" descr="C:\Users\Bami\Desktop\VE\Nice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5332"/>
            <a:ext cx="3676897" cy="3672408"/>
          </a:xfrm>
          <a:prstGeom prst="rect">
            <a:avLst/>
          </a:prstGeom>
          <a:noFill/>
        </p:spPr>
      </p:pic>
      <p:pic>
        <p:nvPicPr>
          <p:cNvPr id="10243" name="Picture 3" descr="C:\Users\Bami\Desktop\VE\Nice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1345332"/>
            <a:ext cx="3676898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Erweiterungen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5328592" cy="3771636"/>
          </a:xfrm>
        </p:spPr>
        <p:txBody>
          <a:bodyPr>
            <a:normAutofit/>
          </a:bodyPr>
          <a:lstStyle/>
          <a:p>
            <a:r>
              <a:rPr lang="de-DE" sz="2200" dirty="0" err="1" smtClean="0"/>
              <a:t>Camera</a:t>
            </a:r>
            <a:endParaRPr lang="de-DE" sz="2200" dirty="0" smtClean="0"/>
          </a:p>
          <a:p>
            <a:pPr lvl="1"/>
            <a:r>
              <a:rPr lang="de-DE" sz="2000" dirty="0" smtClean="0"/>
              <a:t>First Person </a:t>
            </a:r>
            <a:r>
              <a:rPr lang="de-DE" sz="2000" dirty="0" err="1" smtClean="0"/>
              <a:t>Camera</a:t>
            </a:r>
            <a:endParaRPr lang="de-DE" sz="2000" dirty="0" smtClean="0"/>
          </a:p>
          <a:p>
            <a:pPr lvl="1"/>
            <a:r>
              <a:rPr lang="de-DE" sz="2000" dirty="0" smtClean="0"/>
              <a:t>Orbit </a:t>
            </a:r>
            <a:r>
              <a:rPr lang="de-DE" sz="2000" dirty="0" err="1" smtClean="0"/>
              <a:t>Camera</a:t>
            </a:r>
            <a:endParaRPr lang="de-DE" sz="2000" dirty="0" smtClean="0"/>
          </a:p>
          <a:p>
            <a:r>
              <a:rPr lang="de-DE" sz="2200" dirty="0" smtClean="0"/>
              <a:t>Beleuchtung</a:t>
            </a:r>
          </a:p>
          <a:p>
            <a:pPr lvl="1"/>
            <a:r>
              <a:rPr lang="de-DE" sz="2000" dirty="0" err="1" smtClean="0"/>
              <a:t>Directional</a:t>
            </a:r>
            <a:r>
              <a:rPr lang="de-DE" sz="2000" dirty="0" smtClean="0"/>
              <a:t>, Point, Spot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Headlight</a:t>
            </a:r>
            <a:endParaRPr lang="de-DE" sz="2000" dirty="0" smtClean="0"/>
          </a:p>
          <a:p>
            <a:r>
              <a:rPr lang="de-DE" sz="2200" dirty="0" smtClean="0"/>
              <a:t>GUI-Elemente</a:t>
            </a:r>
          </a:p>
          <a:p>
            <a:pPr lvl="1"/>
            <a:r>
              <a:rPr lang="de-DE" sz="2000" dirty="0" smtClean="0"/>
              <a:t>Einstellungen für verwendete </a:t>
            </a:r>
            <a:r>
              <a:rPr lang="de-DE" sz="2000" dirty="0" err="1" smtClean="0"/>
              <a:t>Shader</a:t>
            </a:r>
            <a:endParaRPr lang="de-DE" sz="2000" dirty="0" smtClean="0"/>
          </a:p>
          <a:p>
            <a:r>
              <a:rPr lang="de-DE" sz="2200" dirty="0" smtClean="0"/>
              <a:t>Datenstruktur für </a:t>
            </a:r>
            <a:r>
              <a:rPr lang="de-DE" sz="2200" dirty="0" err="1" smtClean="0"/>
              <a:t>Drawables</a:t>
            </a:r>
            <a:endParaRPr lang="de-DE" sz="2200" dirty="0" smtClean="0"/>
          </a:p>
          <a:p>
            <a:pPr lvl="1"/>
            <a:r>
              <a:rPr lang="de-DE" sz="2000" dirty="0" err="1" smtClean="0"/>
              <a:t>Drawables</a:t>
            </a:r>
            <a:r>
              <a:rPr lang="de-DE" sz="2000" dirty="0" smtClean="0"/>
              <a:t> haben tag und </a:t>
            </a:r>
            <a:r>
              <a:rPr lang="de-DE" sz="2000" dirty="0" err="1" smtClean="0"/>
              <a:t>id</a:t>
            </a:r>
            <a:endParaRPr lang="de-DE" sz="20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1267" name="Picture 3" descr="C:\Users\Bami\Desktop\VE\GU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057300"/>
            <a:ext cx="2592288" cy="41702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201316"/>
            <a:ext cx="8686800" cy="3771636"/>
          </a:xfrm>
        </p:spPr>
        <p:txBody>
          <a:bodyPr>
            <a:normAutofit/>
          </a:bodyPr>
          <a:lstStyle/>
          <a:p>
            <a:r>
              <a:rPr lang="de-DE" sz="2600" dirty="0" smtClean="0"/>
              <a:t>First-Person-Cam</a:t>
            </a:r>
          </a:p>
          <a:p>
            <a:pPr lvl="1"/>
            <a:r>
              <a:rPr lang="de-DE" sz="2200" dirty="0" smtClean="0"/>
              <a:t>W, S -&gt; Move / A, D -&gt; </a:t>
            </a:r>
            <a:r>
              <a:rPr lang="de-DE" sz="2200" dirty="0" err="1" smtClean="0"/>
              <a:t>Rotate</a:t>
            </a:r>
            <a:r>
              <a:rPr lang="de-DE" sz="2200" dirty="0" smtClean="0"/>
              <a:t> Y</a:t>
            </a:r>
          </a:p>
          <a:p>
            <a:pPr lvl="1"/>
            <a:r>
              <a:rPr lang="de-DE" sz="2200" dirty="0" smtClean="0"/>
              <a:t>Mouse -&gt; </a:t>
            </a:r>
            <a:r>
              <a:rPr lang="de-DE" sz="2200" dirty="0" err="1" smtClean="0"/>
              <a:t>Rotate</a:t>
            </a:r>
            <a:r>
              <a:rPr lang="de-DE" sz="2200" dirty="0" smtClean="0"/>
              <a:t> X/Y</a:t>
            </a:r>
            <a:endParaRPr lang="de-DE" sz="2200" dirty="0" smtClean="0"/>
          </a:p>
          <a:p>
            <a:pPr lvl="1"/>
            <a:r>
              <a:rPr lang="de-DE" sz="2200" dirty="0" smtClean="0"/>
              <a:t>Page </a:t>
            </a:r>
            <a:r>
              <a:rPr lang="de-DE" sz="2200" dirty="0" err="1" smtClean="0"/>
              <a:t>Up</a:t>
            </a:r>
            <a:r>
              <a:rPr lang="de-DE" sz="2200" dirty="0" smtClean="0"/>
              <a:t>/Down -&gt; </a:t>
            </a:r>
            <a:r>
              <a:rPr lang="de-DE" sz="2200" dirty="0" err="1" smtClean="0"/>
              <a:t>Rotate</a:t>
            </a:r>
            <a:r>
              <a:rPr lang="de-DE" sz="2200" dirty="0" smtClean="0"/>
              <a:t> X</a:t>
            </a:r>
          </a:p>
          <a:p>
            <a:r>
              <a:rPr lang="de-DE" sz="2600" dirty="0" smtClean="0"/>
              <a:t>Orbit-</a:t>
            </a:r>
            <a:r>
              <a:rPr lang="de-DE" sz="2600" dirty="0" err="1" smtClean="0"/>
              <a:t>Camera</a:t>
            </a:r>
            <a:endParaRPr lang="de-DE" sz="2600" dirty="0" smtClean="0"/>
          </a:p>
          <a:p>
            <a:pPr lvl="1"/>
            <a:r>
              <a:rPr lang="de-DE" sz="2200" dirty="0" smtClean="0"/>
              <a:t>W, S -&gt; Zoom</a:t>
            </a:r>
          </a:p>
          <a:p>
            <a:pPr lvl="1"/>
            <a:r>
              <a:rPr lang="de-DE" sz="2200" dirty="0" smtClean="0"/>
              <a:t>A, D -&gt; </a:t>
            </a:r>
            <a:r>
              <a:rPr lang="de-DE" sz="2200" dirty="0" err="1" smtClean="0"/>
              <a:t>Rotate</a:t>
            </a:r>
            <a:r>
              <a:rPr lang="de-DE" sz="2200" dirty="0" smtClean="0"/>
              <a:t> Y</a:t>
            </a:r>
          </a:p>
          <a:p>
            <a:pPr lvl="1"/>
            <a:r>
              <a:rPr lang="de-DE" sz="2200" dirty="0" smtClean="0"/>
              <a:t>Page </a:t>
            </a:r>
            <a:r>
              <a:rPr lang="de-DE" sz="2200" dirty="0" err="1" smtClean="0"/>
              <a:t>Up</a:t>
            </a:r>
            <a:r>
              <a:rPr lang="de-DE" sz="2200" dirty="0" smtClean="0"/>
              <a:t>/Down -&gt; </a:t>
            </a:r>
            <a:r>
              <a:rPr lang="de-DE" sz="2200" dirty="0" err="1" smtClean="0"/>
              <a:t>Rotate</a:t>
            </a:r>
            <a:r>
              <a:rPr lang="de-DE" sz="2200" dirty="0" smtClean="0"/>
              <a:t> X</a:t>
            </a:r>
            <a:endParaRPr lang="de-DE" sz="2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79512" y="2353444"/>
            <a:ext cx="8686800" cy="1008112"/>
          </a:xfrm>
        </p:spPr>
        <p:txBody>
          <a:bodyPr/>
          <a:lstStyle/>
          <a:p>
            <a:r>
              <a:rPr lang="de-DE" dirty="0" smtClean="0"/>
              <a:t>Vielen Dank für ihre </a:t>
            </a:r>
            <a:r>
              <a:rPr lang="de-DE" dirty="0" err="1" smtClean="0"/>
              <a:t>aufmerksamkeit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600" dirty="0" smtClean="0"/>
              <a:t>Normalen für eine Fläche werden einer Textur entnommen </a:t>
            </a:r>
          </a:p>
          <a:p>
            <a:r>
              <a:rPr lang="de-DE" sz="2600" dirty="0" smtClean="0"/>
              <a:t>Pro Fragment eine Normale</a:t>
            </a:r>
          </a:p>
          <a:p>
            <a:r>
              <a:rPr lang="de-DE" sz="2600" dirty="0" smtClean="0"/>
              <a:t>Spannt an einem Vertex </a:t>
            </a:r>
            <a:br>
              <a:rPr lang="de-DE" sz="2600" dirty="0" smtClean="0"/>
            </a:br>
            <a:r>
              <a:rPr lang="de-DE" sz="2600" dirty="0" smtClean="0"/>
              <a:t>mittels Tangente </a:t>
            </a:r>
            <a:r>
              <a:rPr lang="de-DE" sz="2600" dirty="0" smtClean="0">
                <a:solidFill>
                  <a:srgbClr val="FF0000"/>
                </a:solidFill>
              </a:rPr>
              <a:t>T</a:t>
            </a:r>
            <a:r>
              <a:rPr lang="de-DE" sz="2600" dirty="0" smtClean="0"/>
              <a:t>, </a:t>
            </a:r>
            <a:br>
              <a:rPr lang="de-DE" sz="2600" dirty="0" smtClean="0"/>
            </a:br>
            <a:r>
              <a:rPr lang="de-DE" sz="2600" dirty="0" err="1" smtClean="0"/>
              <a:t>Binormalen</a:t>
            </a:r>
            <a:r>
              <a:rPr lang="de-DE" sz="2600" dirty="0" smtClean="0"/>
              <a:t> </a:t>
            </a:r>
            <a:r>
              <a:rPr lang="de-DE" sz="2600" dirty="0" smtClean="0">
                <a:solidFill>
                  <a:srgbClr val="07D73D"/>
                </a:solidFill>
              </a:rPr>
              <a:t>B</a:t>
            </a:r>
            <a:r>
              <a:rPr lang="de-DE" sz="2600" dirty="0" smtClean="0"/>
              <a:t> </a:t>
            </a:r>
            <a:br>
              <a:rPr lang="de-DE" sz="2600" dirty="0" smtClean="0"/>
            </a:br>
            <a:r>
              <a:rPr lang="de-DE" sz="2600" dirty="0" smtClean="0"/>
              <a:t>und Normale </a:t>
            </a:r>
            <a:r>
              <a:rPr lang="de-DE" sz="2600" dirty="0" smtClean="0">
                <a:solidFill>
                  <a:srgbClr val="003296"/>
                </a:solidFill>
              </a:rPr>
              <a:t>N</a:t>
            </a:r>
            <a:r>
              <a:rPr lang="de-DE" sz="2600" dirty="0" smtClean="0"/>
              <a:t> ein </a:t>
            </a:r>
            <a:br>
              <a:rPr lang="de-DE" sz="2600" dirty="0" smtClean="0"/>
            </a:br>
            <a:r>
              <a:rPr lang="de-DE" sz="2600" dirty="0" smtClean="0"/>
              <a:t>Koordinatensystem auf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6146" name="Picture 2" descr="C:\Users\Bami\Desktop\VE\NTBFromUV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849388"/>
            <a:ext cx="4283968" cy="2409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pic>
        <p:nvPicPr>
          <p:cNvPr id="1026" name="Picture 2" descr="C:\Users\Bami\Desktop\VE\bri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89348"/>
            <a:ext cx="3302739" cy="3312368"/>
          </a:xfrm>
          <a:prstGeom prst="rect">
            <a:avLst/>
          </a:prstGeom>
          <a:noFill/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0243" name="Picture 3" descr="C:\Users\Bami\Desktop\VE\spac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985292"/>
            <a:ext cx="3960440" cy="3960440"/>
          </a:xfrm>
          <a:prstGeom prst="rect">
            <a:avLst/>
          </a:prstGeom>
          <a:noFill/>
        </p:spPr>
      </p:pic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304800" y="4801716"/>
            <a:ext cx="8686800" cy="504056"/>
          </a:xfrm>
        </p:spPr>
        <p:txBody>
          <a:bodyPr>
            <a:normAutofit/>
          </a:bodyPr>
          <a:lstStyle/>
          <a:p>
            <a:r>
              <a:rPr lang="de-DE" sz="2000" dirty="0" smtClean="0"/>
              <a:t>Tangent </a:t>
            </a:r>
            <a:r>
              <a:rPr lang="de-DE" sz="2000" dirty="0" err="1" smtClean="0"/>
              <a:t>space</a:t>
            </a:r>
            <a:r>
              <a:rPr lang="de-DE" sz="2000" dirty="0" smtClean="0"/>
              <a:t>: Lokaler Raum, ausgehend von der Oberfläche des Modells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Transformation in Tangent-Space via Punktprodukt</a:t>
            </a:r>
          </a:p>
          <a:p>
            <a:pPr lvl="1"/>
            <a:r>
              <a:rPr lang="de-DE" sz="2200" dirty="0" smtClean="0"/>
              <a:t>Tangente und Normale als </a:t>
            </a:r>
            <a:r>
              <a:rPr lang="de-DE" sz="2200" dirty="0" err="1" smtClean="0"/>
              <a:t>attribute</a:t>
            </a:r>
            <a:r>
              <a:rPr lang="de-DE" sz="2200" dirty="0" smtClean="0"/>
              <a:t>-Variable im VS</a:t>
            </a:r>
          </a:p>
          <a:p>
            <a:pPr lvl="1">
              <a:buNone/>
            </a:pPr>
            <a:r>
              <a:rPr lang="de-DE" sz="2400" dirty="0" smtClean="0"/>
              <a:t>	</a:t>
            </a:r>
            <a:r>
              <a:rPr lang="de-DE" sz="2000" dirty="0" err="1" smtClean="0"/>
              <a:t>binormal</a:t>
            </a:r>
            <a:r>
              <a:rPr lang="de-DE" sz="2000" dirty="0" smtClean="0"/>
              <a:t> = </a:t>
            </a:r>
            <a:r>
              <a:rPr lang="de-DE" sz="2000" dirty="0" err="1" smtClean="0"/>
              <a:t>cross</a:t>
            </a:r>
            <a:r>
              <a:rPr lang="de-DE" sz="2000" dirty="0" smtClean="0"/>
              <a:t>(normal, </a:t>
            </a:r>
            <a:r>
              <a:rPr lang="de-DE" sz="2000" dirty="0" err="1" smtClean="0"/>
              <a:t>tangent</a:t>
            </a:r>
            <a:r>
              <a:rPr lang="de-DE" sz="2000" dirty="0" smtClean="0"/>
              <a:t>);</a:t>
            </a:r>
          </a:p>
          <a:p>
            <a:pPr lvl="1">
              <a:buNone/>
            </a:pPr>
            <a:endParaRPr lang="de-DE" sz="2400" dirty="0" smtClean="0"/>
          </a:p>
          <a:p>
            <a:pPr lvl="1"/>
            <a:r>
              <a:rPr lang="de-DE" sz="2200" dirty="0" err="1" smtClean="0"/>
              <a:t>LightVec</a:t>
            </a:r>
            <a:r>
              <a:rPr lang="de-DE" sz="2200" dirty="0" smtClean="0"/>
              <a:t>, </a:t>
            </a:r>
            <a:r>
              <a:rPr lang="de-DE" sz="2200" dirty="0" err="1" smtClean="0"/>
              <a:t>EyeVec</a:t>
            </a:r>
            <a:r>
              <a:rPr lang="de-DE" sz="2200" dirty="0" smtClean="0"/>
              <a:t>(View) und </a:t>
            </a:r>
            <a:r>
              <a:rPr lang="de-DE" sz="2200" dirty="0" err="1" smtClean="0"/>
              <a:t>HalfVec</a:t>
            </a:r>
            <a:r>
              <a:rPr lang="de-DE" sz="2200" dirty="0" smtClean="0"/>
              <a:t> via Punktprodukt</a:t>
            </a:r>
            <a:r>
              <a:rPr lang="de-DE" sz="2600" dirty="0" smtClean="0"/>
              <a:t/>
            </a:r>
            <a:br>
              <a:rPr lang="de-DE" sz="2600" dirty="0" smtClean="0"/>
            </a:br>
            <a:r>
              <a:rPr lang="de-DE" sz="2000" dirty="0" err="1" smtClean="0"/>
              <a:t>vLightVec.x</a:t>
            </a:r>
            <a:r>
              <a:rPr lang="de-DE" sz="2000" dirty="0" smtClean="0"/>
              <a:t> = </a:t>
            </a:r>
            <a:r>
              <a:rPr lang="de-DE" sz="2000" dirty="0" err="1" smtClean="0"/>
              <a:t>dot</a:t>
            </a:r>
            <a:r>
              <a:rPr lang="de-DE" sz="2000" dirty="0" smtClean="0"/>
              <a:t>(</a:t>
            </a:r>
            <a:r>
              <a:rPr lang="de-DE" sz="2000" dirty="0" err="1" smtClean="0"/>
              <a:t>lightVec</a:t>
            </a:r>
            <a:r>
              <a:rPr lang="de-DE" sz="2000" dirty="0" smtClean="0"/>
              <a:t>, </a:t>
            </a:r>
            <a:r>
              <a:rPr lang="de-DE" sz="2000" dirty="0" err="1" smtClean="0"/>
              <a:t>tangent</a:t>
            </a:r>
            <a:r>
              <a:rPr lang="de-DE" sz="2000" dirty="0" smtClean="0"/>
              <a:t>);</a:t>
            </a:r>
            <a:endParaRPr lang="de-DE" sz="2000" dirty="0" smtClean="0"/>
          </a:p>
          <a:p>
            <a:pPr lvl="1">
              <a:buNone/>
            </a:pPr>
            <a:r>
              <a:rPr lang="de-DE" sz="2000" dirty="0" smtClean="0"/>
              <a:t>     </a:t>
            </a:r>
            <a:r>
              <a:rPr lang="de-DE" sz="2000" dirty="0" err="1" smtClean="0"/>
              <a:t>vLightVec.y</a:t>
            </a:r>
            <a:r>
              <a:rPr lang="de-DE" sz="2000" dirty="0" smtClean="0"/>
              <a:t> = </a:t>
            </a:r>
            <a:r>
              <a:rPr lang="de-DE" sz="2000" dirty="0" err="1" smtClean="0"/>
              <a:t>dot</a:t>
            </a:r>
            <a:r>
              <a:rPr lang="de-DE" sz="2000" dirty="0" smtClean="0"/>
              <a:t>(</a:t>
            </a:r>
            <a:r>
              <a:rPr lang="de-DE" sz="2000" dirty="0" err="1" smtClean="0"/>
              <a:t>lightVec</a:t>
            </a:r>
            <a:r>
              <a:rPr lang="de-DE" sz="2000" dirty="0" smtClean="0"/>
              <a:t>, </a:t>
            </a:r>
            <a:r>
              <a:rPr lang="de-DE" sz="2000" dirty="0" err="1" smtClean="0"/>
              <a:t>binormal</a:t>
            </a:r>
            <a:r>
              <a:rPr lang="de-DE" sz="2000" dirty="0" smtClean="0"/>
              <a:t>);</a:t>
            </a:r>
            <a:endParaRPr lang="de-DE" sz="2000" dirty="0" smtClean="0"/>
          </a:p>
          <a:p>
            <a:pPr lvl="1">
              <a:buNone/>
            </a:pPr>
            <a:r>
              <a:rPr lang="de-DE" sz="2000" dirty="0" smtClean="0"/>
              <a:t>     </a:t>
            </a:r>
            <a:r>
              <a:rPr lang="de-DE" sz="2000" dirty="0" err="1" smtClean="0"/>
              <a:t>vLightVec.z</a:t>
            </a:r>
            <a:r>
              <a:rPr lang="de-DE" sz="2000" dirty="0" smtClean="0"/>
              <a:t> = </a:t>
            </a:r>
            <a:r>
              <a:rPr lang="de-DE" sz="2000" dirty="0" err="1" smtClean="0"/>
              <a:t>dot</a:t>
            </a:r>
            <a:r>
              <a:rPr lang="de-DE" sz="2000" dirty="0" smtClean="0"/>
              <a:t>(</a:t>
            </a:r>
            <a:r>
              <a:rPr lang="de-DE" sz="2000" dirty="0" err="1" smtClean="0"/>
              <a:t>lightVec</a:t>
            </a:r>
            <a:r>
              <a:rPr lang="de-DE" sz="2000" dirty="0" smtClean="0"/>
              <a:t>, </a:t>
            </a:r>
            <a:r>
              <a:rPr lang="de-DE" sz="2000" dirty="0" smtClean="0"/>
              <a:t>normal);</a:t>
            </a:r>
            <a:endParaRPr lang="de-DE" sz="2000" dirty="0" smtClean="0"/>
          </a:p>
          <a:p>
            <a:pPr lvl="1">
              <a:buNone/>
            </a:pPr>
            <a:endParaRPr lang="de-DE" sz="2900" dirty="0" smtClean="0"/>
          </a:p>
          <a:p>
            <a:pPr lvl="1">
              <a:buNone/>
            </a:pPr>
            <a:endParaRPr lang="de-DE" sz="2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800" dirty="0" smtClean="0"/>
              <a:t>Transformation in Tangent-Space via Matrix</a:t>
            </a:r>
          </a:p>
          <a:p>
            <a:pPr lvl="1"/>
            <a:r>
              <a:rPr lang="de-DE" sz="2200" dirty="0" smtClean="0"/>
              <a:t>T, B, N-Space wir in Form einer Matrix weitergegeben</a:t>
            </a:r>
          </a:p>
          <a:p>
            <a:pPr lvl="1">
              <a:buNone/>
            </a:pPr>
            <a:r>
              <a:rPr lang="de-DE" sz="2000" dirty="0" smtClean="0"/>
              <a:t>     vec3 </a:t>
            </a:r>
            <a:r>
              <a:rPr lang="de-DE" sz="2000" dirty="0" err="1" smtClean="0"/>
              <a:t>binormal</a:t>
            </a:r>
            <a:r>
              <a:rPr lang="de-DE" sz="2000" dirty="0" smtClean="0"/>
              <a:t> = </a:t>
            </a:r>
            <a:r>
              <a:rPr lang="de-DE" sz="2000" dirty="0" err="1" smtClean="0"/>
              <a:t>cross</a:t>
            </a:r>
            <a:r>
              <a:rPr lang="de-DE" sz="2000" dirty="0" smtClean="0"/>
              <a:t>(</a:t>
            </a:r>
            <a:r>
              <a:rPr lang="de-DE" sz="2000" dirty="0" err="1" smtClean="0"/>
              <a:t>tangent</a:t>
            </a:r>
            <a:r>
              <a:rPr lang="de-DE" sz="2000" dirty="0" smtClean="0"/>
              <a:t>, normal);</a:t>
            </a:r>
          </a:p>
          <a:p>
            <a:pPr lvl="1">
              <a:buNone/>
            </a:pPr>
            <a:r>
              <a:rPr lang="de-DE" sz="2000" dirty="0" smtClean="0"/>
              <a:t>     </a:t>
            </a:r>
            <a:r>
              <a:rPr lang="de-DE" sz="2000" dirty="0" err="1" smtClean="0"/>
              <a:t>vTBN</a:t>
            </a:r>
            <a:r>
              <a:rPr lang="de-DE" sz="2000" dirty="0" smtClean="0"/>
              <a:t> = mat3(</a:t>
            </a:r>
            <a:r>
              <a:rPr lang="de-DE" sz="2000" dirty="0" err="1" smtClean="0"/>
              <a:t>tangent</a:t>
            </a:r>
            <a:r>
              <a:rPr lang="de-DE" sz="2000" dirty="0" smtClean="0"/>
              <a:t>, </a:t>
            </a:r>
            <a:r>
              <a:rPr lang="de-DE" sz="2000" dirty="0" err="1" smtClean="0"/>
              <a:t>binormal</a:t>
            </a:r>
            <a:r>
              <a:rPr lang="de-DE" sz="2000" dirty="0" smtClean="0"/>
              <a:t>, normal);     </a:t>
            </a:r>
          </a:p>
          <a:p>
            <a:pPr lvl="1">
              <a:buNone/>
            </a:pPr>
            <a:endParaRPr lang="de-DE" sz="2200" dirty="0" smtClean="0"/>
          </a:p>
          <a:p>
            <a:pPr lvl="1"/>
            <a:r>
              <a:rPr lang="de-DE" sz="2200" dirty="0" smtClean="0"/>
              <a:t>Normale aus Textur extrahieren</a:t>
            </a:r>
            <a:br>
              <a:rPr lang="de-DE" sz="2200" dirty="0" smtClean="0"/>
            </a:br>
            <a:r>
              <a:rPr lang="de-DE" sz="1900" dirty="0" smtClean="0"/>
              <a:t>vec3 </a:t>
            </a:r>
            <a:r>
              <a:rPr lang="de-DE" sz="1900" dirty="0" err="1" smtClean="0"/>
              <a:t>bump</a:t>
            </a:r>
            <a:r>
              <a:rPr lang="de-DE" sz="1900" dirty="0" smtClean="0"/>
              <a:t> = </a:t>
            </a:r>
            <a:r>
              <a:rPr lang="de-DE" sz="1900" dirty="0" err="1" smtClean="0"/>
              <a:t>normalize</a:t>
            </a:r>
            <a:r>
              <a:rPr lang="de-DE" sz="1900" dirty="0" smtClean="0"/>
              <a:t>(texture2D(</a:t>
            </a:r>
            <a:r>
              <a:rPr lang="de-DE" sz="1900" dirty="0" err="1" smtClean="0"/>
              <a:t>bumpMap</a:t>
            </a:r>
            <a:r>
              <a:rPr lang="de-DE" sz="1900" dirty="0" smtClean="0"/>
              <a:t>, </a:t>
            </a:r>
            <a:r>
              <a:rPr lang="de-DE" sz="1900" dirty="0" err="1" smtClean="0"/>
              <a:t>vTexCoords</a:t>
            </a:r>
            <a:r>
              <a:rPr lang="de-DE" sz="1900" dirty="0" smtClean="0"/>
              <a:t>).</a:t>
            </a:r>
            <a:r>
              <a:rPr lang="de-DE" sz="1900" dirty="0" err="1" smtClean="0"/>
              <a:t>xyz</a:t>
            </a:r>
            <a:r>
              <a:rPr lang="de-DE" sz="1900" dirty="0" smtClean="0"/>
              <a:t> * 2.0 - 1.0);</a:t>
            </a:r>
          </a:p>
          <a:p>
            <a:pPr lvl="1">
              <a:buNone/>
            </a:pPr>
            <a:endParaRPr lang="de-DE" sz="1900" dirty="0" smtClean="0"/>
          </a:p>
          <a:p>
            <a:pPr lvl="1"/>
            <a:r>
              <a:rPr lang="de-DE" sz="2200" dirty="0" smtClean="0"/>
              <a:t>Diffusen und </a:t>
            </a:r>
            <a:r>
              <a:rPr lang="de-DE" sz="2200" dirty="0" err="1" smtClean="0"/>
              <a:t>specularen</a:t>
            </a:r>
            <a:r>
              <a:rPr lang="de-DE" sz="2200" dirty="0" smtClean="0"/>
              <a:t> Farbanteil mit extrahierter Normale berechnen –&gt; </a:t>
            </a:r>
            <a:r>
              <a:rPr lang="de-DE" sz="2000" dirty="0" smtClean="0"/>
              <a:t>[</a:t>
            </a:r>
            <a:r>
              <a:rPr lang="de-DE" sz="2000" dirty="0" err="1" smtClean="0"/>
              <a:t>pow</a:t>
            </a:r>
            <a:r>
              <a:rPr lang="de-DE" sz="2000" dirty="0" smtClean="0"/>
              <a:t>]</a:t>
            </a:r>
            <a:r>
              <a:rPr lang="de-DE" sz="2000" dirty="0" err="1" smtClean="0"/>
              <a:t>max</a:t>
            </a:r>
            <a:r>
              <a:rPr lang="de-DE" sz="2000" dirty="0" smtClean="0"/>
              <a:t>(</a:t>
            </a:r>
            <a:r>
              <a:rPr lang="de-DE" sz="2000" dirty="0" err="1" smtClean="0"/>
              <a:t>dot</a:t>
            </a:r>
            <a:r>
              <a:rPr lang="de-DE" sz="2000" dirty="0" smtClean="0"/>
              <a:t>(</a:t>
            </a:r>
            <a:r>
              <a:rPr lang="de-DE" sz="2000" dirty="0" err="1" smtClean="0"/>
              <a:t>bump</a:t>
            </a:r>
            <a:r>
              <a:rPr lang="de-DE" sz="2000" dirty="0" smtClean="0"/>
              <a:t>, -</a:t>
            </a:r>
            <a:r>
              <a:rPr lang="de-DE" sz="2000" dirty="0" err="1" smtClean="0"/>
              <a:t>vLightVec</a:t>
            </a:r>
            <a:r>
              <a:rPr lang="de-DE" sz="2000" dirty="0" smtClean="0"/>
              <a:t>/</a:t>
            </a:r>
            <a:r>
              <a:rPr lang="de-DE" sz="2000" dirty="0" err="1" smtClean="0"/>
              <a:t>vHalfVec</a:t>
            </a:r>
            <a:r>
              <a:rPr lang="de-DE" sz="2000" dirty="0" smtClean="0"/>
              <a:t>), 0.0);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24128" y="2209428"/>
            <a:ext cx="2376264" cy="9505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de-DE" sz="2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1026" name="Picture 2" descr="C:\Users\Bami\Desktop\VE\Bump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345332"/>
            <a:ext cx="3753992" cy="3744416"/>
          </a:xfrm>
          <a:prstGeom prst="rect">
            <a:avLst/>
          </a:prstGeom>
          <a:noFill/>
        </p:spPr>
      </p:pic>
      <p:pic>
        <p:nvPicPr>
          <p:cNvPr id="1027" name="Picture 3" descr="C:\Users\Bami\Desktop\VE\Bump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345332"/>
            <a:ext cx="3749015" cy="3744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de-DE" sz="2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5" name="Picture 3" descr="C:\Users\Bami\Desktop\VE\Bump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9348"/>
            <a:ext cx="3558772" cy="3528392"/>
          </a:xfrm>
          <a:prstGeom prst="rect">
            <a:avLst/>
          </a:prstGeom>
          <a:noFill/>
        </p:spPr>
      </p:pic>
      <p:pic>
        <p:nvPicPr>
          <p:cNvPr id="6" name="Picture 5" descr="C:\Users\Bami\Desktop\VE\Bump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417340"/>
            <a:ext cx="3384376" cy="37383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Bump</a:t>
            </a:r>
            <a:r>
              <a:rPr lang="de-DE" dirty="0" smtClean="0"/>
              <a:t>-Mapping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5134"/>
            <a:ext cx="8686800" cy="401063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de-DE" sz="2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0" y="962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1924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3074" name="Picture 2" descr="C:\Users\Bami\Desktop\VE\Bump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1345332"/>
            <a:ext cx="2880320" cy="3941492"/>
          </a:xfrm>
          <a:prstGeom prst="rect">
            <a:avLst/>
          </a:prstGeom>
          <a:noFill/>
        </p:spPr>
      </p:pic>
      <p:pic>
        <p:nvPicPr>
          <p:cNvPr id="3075" name="Picture 3" descr="C:\Users\Bami\Desktop\VE\Bump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489348"/>
            <a:ext cx="3528393" cy="3498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is">
  <a:themeElements>
    <a:clrScheme name="Meti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i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i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0</TotalTime>
  <Words>968</Words>
  <Application>Microsoft Office PowerPoint</Application>
  <PresentationFormat>Bildschirmpräsentation (16:10)</PresentationFormat>
  <Paragraphs>245</Paragraphs>
  <Slides>26</Slides>
  <Notes>24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Metis</vt:lpstr>
      <vt:lpstr>Visual effects - Sose 2015</vt:lpstr>
      <vt:lpstr>Inhalt</vt:lpstr>
      <vt:lpstr>Bump-Mapping</vt:lpstr>
      <vt:lpstr>Bump-Mapping</vt:lpstr>
      <vt:lpstr>Bump-Mapping</vt:lpstr>
      <vt:lpstr>Bump-Mapping</vt:lpstr>
      <vt:lpstr>Bump-Mapping</vt:lpstr>
      <vt:lpstr>Bump-Mapping</vt:lpstr>
      <vt:lpstr>Bump-Mapping</vt:lpstr>
      <vt:lpstr>Bump-Mapping</vt:lpstr>
      <vt:lpstr>Deform-Shader</vt:lpstr>
      <vt:lpstr>Deform-Shader</vt:lpstr>
      <vt:lpstr>Deform-Shader</vt:lpstr>
      <vt:lpstr>Blur H/V/Radial</vt:lpstr>
      <vt:lpstr>Blur Horizontal</vt:lpstr>
      <vt:lpstr>Blur Horizontal</vt:lpstr>
      <vt:lpstr>Blur Radial</vt:lpstr>
      <vt:lpstr>Blur radial</vt:lpstr>
      <vt:lpstr>Blur radial</vt:lpstr>
      <vt:lpstr>Blur radial</vt:lpstr>
      <vt:lpstr>Blur radial</vt:lpstr>
      <vt:lpstr>Blur radial</vt:lpstr>
      <vt:lpstr>Blur radial</vt:lpstr>
      <vt:lpstr>Erweiterungen</vt:lpstr>
      <vt:lpstr>Controls</vt:lpstr>
      <vt:lpstr>Vielen Dank für ihre aufmerksamkeit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Bami</dc:creator>
  <cp:lastModifiedBy>Bambi</cp:lastModifiedBy>
  <cp:revision>343</cp:revision>
  <dcterms:created xsi:type="dcterms:W3CDTF">2015-07-10T07:16:44Z</dcterms:created>
  <dcterms:modified xsi:type="dcterms:W3CDTF">2015-09-22T11:49:25Z</dcterms:modified>
</cp:coreProperties>
</file>